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256" r:id="rId2"/>
    <p:sldId id="279" r:id="rId3"/>
    <p:sldId id="259" r:id="rId4"/>
    <p:sldId id="284" r:id="rId5"/>
    <p:sldId id="262" r:id="rId6"/>
    <p:sldId id="268" r:id="rId7"/>
    <p:sldId id="280" r:id="rId8"/>
    <p:sldId id="258" r:id="rId9"/>
    <p:sldId id="263" r:id="rId10"/>
    <p:sldId id="260" r:id="rId11"/>
    <p:sldId id="261" r:id="rId12"/>
    <p:sldId id="272" r:id="rId13"/>
    <p:sldId id="266" r:id="rId14"/>
    <p:sldId id="267" r:id="rId15"/>
    <p:sldId id="271" r:id="rId16"/>
    <p:sldId id="282" r:id="rId17"/>
    <p:sldId id="290" r:id="rId18"/>
    <p:sldId id="291" r:id="rId19"/>
    <p:sldId id="265" r:id="rId20"/>
    <p:sldId id="276" r:id="rId21"/>
    <p:sldId id="264" r:id="rId22"/>
    <p:sldId id="283" r:id="rId23"/>
    <p:sldId id="286" r:id="rId24"/>
    <p:sldId id="289" r:id="rId25"/>
    <p:sldId id="273" r:id="rId26"/>
    <p:sldId id="277" r:id="rId27"/>
    <p:sldId id="270" r:id="rId28"/>
    <p:sldId id="294" r:id="rId29"/>
    <p:sldId id="292" r:id="rId30"/>
    <p:sldId id="288" r:id="rId31"/>
    <p:sldId id="275" r:id="rId32"/>
    <p:sldId id="285" r:id="rId33"/>
    <p:sldId id="281" r:id="rId34"/>
    <p:sldId id="269" r:id="rId35"/>
    <p:sldId id="29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2"/>
    <p:restoredTop sz="86433"/>
  </p:normalViewPr>
  <p:slideViewPr>
    <p:cSldViewPr snapToGrid="0">
      <p:cViewPr varScale="1">
        <p:scale>
          <a:sx n="108" d="100"/>
          <a:sy n="108" d="100"/>
        </p:scale>
        <p:origin x="520" y="19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dner" userId="05772faa-c547-42bd-a4f8-01ff9d39ffcc" providerId="ADAL" clId="{78382A3B-B4AD-A847-AC0C-E97CD5D5A568}"/>
    <pc:docChg chg="custSel addSld modSld">
      <pc:chgData name="Catherine Kidner" userId="05772faa-c547-42bd-a4f8-01ff9d39ffcc" providerId="ADAL" clId="{78382A3B-B4AD-A847-AC0C-E97CD5D5A568}" dt="2022-08-09T09:59:43.561" v="908" actId="1076"/>
      <pc:docMkLst>
        <pc:docMk/>
      </pc:docMkLst>
      <pc:sldChg chg="modSp mod">
        <pc:chgData name="Catherine Kidner" userId="05772faa-c547-42bd-a4f8-01ff9d39ffcc" providerId="ADAL" clId="{78382A3B-B4AD-A847-AC0C-E97CD5D5A568}" dt="2022-08-09T09:14:34.954" v="344" actId="20577"/>
        <pc:sldMkLst>
          <pc:docMk/>
          <pc:sldMk cId="1994459191" sldId="263"/>
        </pc:sldMkLst>
        <pc:spChg chg="mod">
          <ac:chgData name="Catherine Kidner" userId="05772faa-c547-42bd-a4f8-01ff9d39ffcc" providerId="ADAL" clId="{78382A3B-B4AD-A847-AC0C-E97CD5D5A568}" dt="2022-08-09T09:14:34.954" v="344" actId="20577"/>
          <ac:spMkLst>
            <pc:docMk/>
            <pc:sldMk cId="1994459191" sldId="263"/>
            <ac:spMk id="4" creationId="{00C12F55-45C5-BE6B-D3B0-CB44D27AF3CD}"/>
          </ac:spMkLst>
        </pc:spChg>
      </pc:sldChg>
      <pc:sldChg chg="addSp modSp mod">
        <pc:chgData name="Catherine Kidner" userId="05772faa-c547-42bd-a4f8-01ff9d39ffcc" providerId="ADAL" clId="{78382A3B-B4AD-A847-AC0C-E97CD5D5A568}" dt="2022-08-09T09:50:12.618" v="371" actId="1076"/>
        <pc:sldMkLst>
          <pc:docMk/>
          <pc:sldMk cId="2371813917" sldId="269"/>
        </pc:sldMkLst>
        <pc:spChg chg="add mod">
          <ac:chgData name="Catherine Kidner" userId="05772faa-c547-42bd-a4f8-01ff9d39ffcc" providerId="ADAL" clId="{78382A3B-B4AD-A847-AC0C-E97CD5D5A568}" dt="2022-08-09T09:50:12.618" v="371" actId="1076"/>
          <ac:spMkLst>
            <pc:docMk/>
            <pc:sldMk cId="2371813917" sldId="269"/>
            <ac:spMk id="2" creationId="{58E88312-B207-4033-1282-C278E6156056}"/>
          </ac:spMkLst>
        </pc:spChg>
        <pc:picChg chg="mod">
          <ac:chgData name="Catherine Kidner" userId="05772faa-c547-42bd-a4f8-01ff9d39ffcc" providerId="ADAL" clId="{78382A3B-B4AD-A847-AC0C-E97CD5D5A568}" dt="2022-08-09T09:49:57.991" v="346" actId="1076"/>
          <ac:picMkLst>
            <pc:docMk/>
            <pc:sldMk cId="2371813917" sldId="269"/>
            <ac:picMk id="9" creationId="{F6A5E75B-A59D-AB7C-047B-619D316AC8FA}"/>
          </ac:picMkLst>
        </pc:picChg>
      </pc:sldChg>
      <pc:sldChg chg="addSp modSp mod">
        <pc:chgData name="Catherine Kidner" userId="05772faa-c547-42bd-a4f8-01ff9d39ffcc" providerId="ADAL" clId="{78382A3B-B4AD-A847-AC0C-E97CD5D5A568}" dt="2022-08-08T16:08:46.796" v="187" actId="1076"/>
        <pc:sldMkLst>
          <pc:docMk/>
          <pc:sldMk cId="385385593" sldId="271"/>
        </pc:sldMkLst>
        <pc:spChg chg="add mod">
          <ac:chgData name="Catherine Kidner" userId="05772faa-c547-42bd-a4f8-01ff9d39ffcc" providerId="ADAL" clId="{78382A3B-B4AD-A847-AC0C-E97CD5D5A568}" dt="2022-08-08T16:08:46.796" v="187" actId="1076"/>
          <ac:spMkLst>
            <pc:docMk/>
            <pc:sldMk cId="385385593" sldId="271"/>
            <ac:spMk id="4" creationId="{E94AEA23-5094-0B91-9B0E-E3CB6B5D92C7}"/>
          </ac:spMkLst>
        </pc:spChg>
      </pc:sldChg>
      <pc:sldChg chg="modSp mod">
        <pc:chgData name="Catherine Kidner" userId="05772faa-c547-42bd-a4f8-01ff9d39ffcc" providerId="ADAL" clId="{78382A3B-B4AD-A847-AC0C-E97CD5D5A568}" dt="2022-08-09T09:50:33.845" v="372" actId="1076"/>
        <pc:sldMkLst>
          <pc:docMk/>
          <pc:sldMk cId="3987180255" sldId="281"/>
        </pc:sldMkLst>
        <pc:spChg chg="mod">
          <ac:chgData name="Catherine Kidner" userId="05772faa-c547-42bd-a4f8-01ff9d39ffcc" providerId="ADAL" clId="{78382A3B-B4AD-A847-AC0C-E97CD5D5A568}" dt="2022-08-09T09:50:33.845" v="372" actId="1076"/>
          <ac:spMkLst>
            <pc:docMk/>
            <pc:sldMk cId="3987180255" sldId="281"/>
            <ac:spMk id="4" creationId="{8AA6DEED-B94D-9DAE-2083-5C186F3180F2}"/>
          </ac:spMkLst>
        </pc:spChg>
      </pc:sldChg>
      <pc:sldChg chg="modSp mod">
        <pc:chgData name="Catherine Kidner" userId="05772faa-c547-42bd-a4f8-01ff9d39ffcc" providerId="ADAL" clId="{78382A3B-B4AD-A847-AC0C-E97CD5D5A568}" dt="2022-08-09T09:49:26.340" v="345" actId="20577"/>
        <pc:sldMkLst>
          <pc:docMk/>
          <pc:sldMk cId="3327563370" sldId="283"/>
        </pc:sldMkLst>
        <pc:spChg chg="mod">
          <ac:chgData name="Catherine Kidner" userId="05772faa-c547-42bd-a4f8-01ff9d39ffcc" providerId="ADAL" clId="{78382A3B-B4AD-A847-AC0C-E97CD5D5A568}" dt="2022-08-09T09:49:26.340" v="345" actId="20577"/>
          <ac:spMkLst>
            <pc:docMk/>
            <pc:sldMk cId="3327563370" sldId="283"/>
            <ac:spMk id="7" creationId="{06496086-66AE-C77C-9258-2D0014842BAA}"/>
          </ac:spMkLst>
        </pc:spChg>
      </pc:sldChg>
      <pc:sldChg chg="addSp delSp modSp new mod modNotesTx">
        <pc:chgData name="Catherine Kidner" userId="05772faa-c547-42bd-a4f8-01ff9d39ffcc" providerId="ADAL" clId="{78382A3B-B4AD-A847-AC0C-E97CD5D5A568}" dt="2022-08-08T16:27:54.273" v="341" actId="20577"/>
        <pc:sldMkLst>
          <pc:docMk/>
          <pc:sldMk cId="4157164113" sldId="292"/>
        </pc:sldMkLst>
        <pc:spChg chg="del">
          <ac:chgData name="Catherine Kidner" userId="05772faa-c547-42bd-a4f8-01ff9d39ffcc" providerId="ADAL" clId="{78382A3B-B4AD-A847-AC0C-E97CD5D5A568}" dt="2022-08-08T16:00:18.864" v="1" actId="478"/>
          <ac:spMkLst>
            <pc:docMk/>
            <pc:sldMk cId="4157164113" sldId="292"/>
            <ac:spMk id="2" creationId="{C489CD83-6466-E5C5-113C-2384F7F93E5C}"/>
          </ac:spMkLst>
        </pc:spChg>
        <pc:spChg chg="del mod">
          <ac:chgData name="Catherine Kidner" userId="05772faa-c547-42bd-a4f8-01ff9d39ffcc" providerId="ADAL" clId="{78382A3B-B4AD-A847-AC0C-E97CD5D5A568}" dt="2022-08-08T16:00:20.703" v="3" actId="478"/>
          <ac:spMkLst>
            <pc:docMk/>
            <pc:sldMk cId="4157164113" sldId="292"/>
            <ac:spMk id="3" creationId="{E6959286-C2C3-F230-F912-A2F5A3FBC79B}"/>
          </ac:spMkLst>
        </pc:spChg>
        <pc:spChg chg="add mod">
          <ac:chgData name="Catherine Kidner" userId="05772faa-c547-42bd-a4f8-01ff9d39ffcc" providerId="ADAL" clId="{78382A3B-B4AD-A847-AC0C-E97CD5D5A568}" dt="2022-08-08T16:02:48.927" v="92" actId="1076"/>
          <ac:spMkLst>
            <pc:docMk/>
            <pc:sldMk cId="4157164113" sldId="292"/>
            <ac:spMk id="4" creationId="{CE7AB8D5-86CB-7BC6-3BA0-AE48A52275A0}"/>
          </ac:spMkLst>
        </pc:spChg>
        <pc:spChg chg="add mod">
          <ac:chgData name="Catherine Kidner" userId="05772faa-c547-42bd-a4f8-01ff9d39ffcc" providerId="ADAL" clId="{78382A3B-B4AD-A847-AC0C-E97CD5D5A568}" dt="2022-08-08T16:02:51.477" v="93" actId="1076"/>
          <ac:spMkLst>
            <pc:docMk/>
            <pc:sldMk cId="4157164113" sldId="292"/>
            <ac:spMk id="5" creationId="{E01FDFBA-4750-4939-222D-48D77D5BA76F}"/>
          </ac:spMkLst>
        </pc:spChg>
        <pc:spChg chg="add mod">
          <ac:chgData name="Catherine Kidner" userId="05772faa-c547-42bd-a4f8-01ff9d39ffcc" providerId="ADAL" clId="{78382A3B-B4AD-A847-AC0C-E97CD5D5A568}" dt="2022-08-08T16:24:45.305" v="280" actId="1076"/>
          <ac:spMkLst>
            <pc:docMk/>
            <pc:sldMk cId="4157164113" sldId="292"/>
            <ac:spMk id="7" creationId="{8E335C9C-8159-DB33-AE94-053AEAC5ADBD}"/>
          </ac:spMkLst>
        </pc:spChg>
        <pc:spChg chg="add mod">
          <ac:chgData name="Catherine Kidner" userId="05772faa-c547-42bd-a4f8-01ff9d39ffcc" providerId="ADAL" clId="{78382A3B-B4AD-A847-AC0C-E97CD5D5A568}" dt="2022-08-08T16:25:47.668" v="319" actId="1076"/>
          <ac:spMkLst>
            <pc:docMk/>
            <pc:sldMk cId="4157164113" sldId="292"/>
            <ac:spMk id="9" creationId="{115E7368-C69C-BB10-3B48-EF72CF04F662}"/>
          </ac:spMkLst>
        </pc:spChg>
        <pc:spChg chg="add mod">
          <ac:chgData name="Catherine Kidner" userId="05772faa-c547-42bd-a4f8-01ff9d39ffcc" providerId="ADAL" clId="{78382A3B-B4AD-A847-AC0C-E97CD5D5A568}" dt="2022-08-08T16:25:36.514" v="318" actId="1076"/>
          <ac:spMkLst>
            <pc:docMk/>
            <pc:sldMk cId="4157164113" sldId="292"/>
            <ac:spMk id="10" creationId="{26B332C0-484F-B0E2-8C7D-9B41BA4B63BE}"/>
          </ac:spMkLst>
        </pc:spChg>
        <pc:spChg chg="add mod">
          <ac:chgData name="Catherine Kidner" userId="05772faa-c547-42bd-a4f8-01ff9d39ffcc" providerId="ADAL" clId="{78382A3B-B4AD-A847-AC0C-E97CD5D5A568}" dt="2022-08-08T16:27:13.154" v="340" actId="1076"/>
          <ac:spMkLst>
            <pc:docMk/>
            <pc:sldMk cId="4157164113" sldId="292"/>
            <ac:spMk id="11" creationId="{A3D09F07-1922-26B7-E4D0-549D286FF5F4}"/>
          </ac:spMkLst>
        </pc:spChg>
        <pc:picChg chg="add mod">
          <ac:chgData name="Catherine Kidner" userId="05772faa-c547-42bd-a4f8-01ff9d39ffcc" providerId="ADAL" clId="{78382A3B-B4AD-A847-AC0C-E97CD5D5A568}" dt="2022-08-08T16:24:47.239" v="281" actId="1076"/>
          <ac:picMkLst>
            <pc:docMk/>
            <pc:sldMk cId="4157164113" sldId="292"/>
            <ac:picMk id="1026" creationId="{B6DE207C-8424-B26C-3092-FA547AF51160}"/>
          </ac:picMkLst>
        </pc:picChg>
        <pc:picChg chg="add mod">
          <ac:chgData name="Catherine Kidner" userId="05772faa-c547-42bd-a4f8-01ff9d39ffcc" providerId="ADAL" clId="{78382A3B-B4AD-A847-AC0C-E97CD5D5A568}" dt="2022-08-08T16:24:53.827" v="283" actId="1076"/>
          <ac:picMkLst>
            <pc:docMk/>
            <pc:sldMk cId="4157164113" sldId="292"/>
            <ac:picMk id="1028" creationId="{1931D37A-DE63-70AD-9B31-3D9824DE8757}"/>
          </ac:picMkLst>
        </pc:picChg>
        <pc:picChg chg="add mod">
          <ac:chgData name="Catherine Kidner" userId="05772faa-c547-42bd-a4f8-01ff9d39ffcc" providerId="ADAL" clId="{78382A3B-B4AD-A847-AC0C-E97CD5D5A568}" dt="2022-08-08T16:24:50.164" v="282" actId="1076"/>
          <ac:picMkLst>
            <pc:docMk/>
            <pc:sldMk cId="4157164113" sldId="292"/>
            <ac:picMk id="1030" creationId="{C9D4CA61-1FAB-ED68-8054-B9E070C0E68D}"/>
          </ac:picMkLst>
        </pc:picChg>
        <pc:picChg chg="add mod">
          <ac:chgData name="Catherine Kidner" userId="05772faa-c547-42bd-a4f8-01ff9d39ffcc" providerId="ADAL" clId="{78382A3B-B4AD-A847-AC0C-E97CD5D5A568}" dt="2022-08-08T16:27:01.284" v="322" actId="1076"/>
          <ac:picMkLst>
            <pc:docMk/>
            <pc:sldMk cId="4157164113" sldId="292"/>
            <ac:picMk id="1032" creationId="{61FF99D2-5604-3D5F-089D-C3B9576E0897}"/>
          </ac:picMkLst>
        </pc:picChg>
      </pc:sldChg>
      <pc:sldChg chg="addSp delSp modSp new mod">
        <pc:chgData name="Catherine Kidner" userId="05772faa-c547-42bd-a4f8-01ff9d39ffcc" providerId="ADAL" clId="{78382A3B-B4AD-A847-AC0C-E97CD5D5A568}" dt="2022-08-09T09:59:43.561" v="908" actId="1076"/>
        <pc:sldMkLst>
          <pc:docMk/>
          <pc:sldMk cId="27463811" sldId="293"/>
        </pc:sldMkLst>
        <pc:spChg chg="del">
          <ac:chgData name="Catherine Kidner" userId="05772faa-c547-42bd-a4f8-01ff9d39ffcc" providerId="ADAL" clId="{78382A3B-B4AD-A847-AC0C-E97CD5D5A568}" dt="2022-08-09T09:50:47.086" v="374" actId="478"/>
          <ac:spMkLst>
            <pc:docMk/>
            <pc:sldMk cId="27463811" sldId="293"/>
            <ac:spMk id="2" creationId="{D105DFAB-D18A-CC6C-2606-D56CA225485F}"/>
          </ac:spMkLst>
        </pc:spChg>
        <pc:spChg chg="del">
          <ac:chgData name="Catherine Kidner" userId="05772faa-c547-42bd-a4f8-01ff9d39ffcc" providerId="ADAL" clId="{78382A3B-B4AD-A847-AC0C-E97CD5D5A568}" dt="2022-08-09T09:50:49.117" v="375" actId="478"/>
          <ac:spMkLst>
            <pc:docMk/>
            <pc:sldMk cId="27463811" sldId="293"/>
            <ac:spMk id="3" creationId="{2657AB6D-0C0D-F429-2079-C7E337312768}"/>
          </ac:spMkLst>
        </pc:spChg>
        <pc:spChg chg="add mod">
          <ac:chgData name="Catherine Kidner" userId="05772faa-c547-42bd-a4f8-01ff9d39ffcc" providerId="ADAL" clId="{78382A3B-B4AD-A847-AC0C-E97CD5D5A568}" dt="2022-08-09T09:51:07.800" v="421" actId="1076"/>
          <ac:spMkLst>
            <pc:docMk/>
            <pc:sldMk cId="27463811" sldId="293"/>
            <ac:spMk id="4" creationId="{071CF1D8-023A-4DC2-2B74-CABCADFFF989}"/>
          </ac:spMkLst>
        </pc:spChg>
        <pc:spChg chg="add mod">
          <ac:chgData name="Catherine Kidner" userId="05772faa-c547-42bd-a4f8-01ff9d39ffcc" providerId="ADAL" clId="{78382A3B-B4AD-A847-AC0C-E97CD5D5A568}" dt="2022-08-09T09:59:35.990" v="906" actId="1076"/>
          <ac:spMkLst>
            <pc:docMk/>
            <pc:sldMk cId="27463811" sldId="293"/>
            <ac:spMk id="5" creationId="{161BD850-91E5-7A95-9FA3-4C890A2F357F}"/>
          </ac:spMkLst>
        </pc:spChg>
        <pc:spChg chg="add mod">
          <ac:chgData name="Catherine Kidner" userId="05772faa-c547-42bd-a4f8-01ff9d39ffcc" providerId="ADAL" clId="{78382A3B-B4AD-A847-AC0C-E97CD5D5A568}" dt="2022-08-09T09:59:43.561" v="908" actId="1076"/>
          <ac:spMkLst>
            <pc:docMk/>
            <pc:sldMk cId="27463811" sldId="293"/>
            <ac:spMk id="6" creationId="{504BF7EE-11A0-3648-5928-FE4943BC32BF}"/>
          </ac:spMkLst>
        </pc:spChg>
        <pc:spChg chg="add mod">
          <ac:chgData name="Catherine Kidner" userId="05772faa-c547-42bd-a4f8-01ff9d39ffcc" providerId="ADAL" clId="{78382A3B-B4AD-A847-AC0C-E97CD5D5A568}" dt="2022-08-09T09:59:28.577" v="904" actId="1076"/>
          <ac:spMkLst>
            <pc:docMk/>
            <pc:sldMk cId="27463811" sldId="293"/>
            <ac:spMk id="7" creationId="{26651D15-EB2E-B508-5498-D605DA126BBD}"/>
          </ac:spMkLst>
        </pc:spChg>
      </pc:sldChg>
    </pc:docChg>
  </pc:docChgLst>
  <pc:docChgLst>
    <pc:chgData name="Catherine Kidner" userId="05772faa-c547-42bd-a4f8-01ff9d39ffcc" providerId="ADAL" clId="{33D72659-4CC0-9047-864A-9A4F69667DD0}"/>
    <pc:docChg chg="custSel addSld modSld">
      <pc:chgData name="Catherine Kidner" userId="05772faa-c547-42bd-a4f8-01ff9d39ffcc" providerId="ADAL" clId="{33D72659-4CC0-9047-864A-9A4F69667DD0}" dt="2022-10-21T11:26:05.482" v="62" actId="20577"/>
      <pc:docMkLst>
        <pc:docMk/>
      </pc:docMkLst>
      <pc:sldChg chg="addSp delSp modSp new mod">
        <pc:chgData name="Catherine Kidner" userId="05772faa-c547-42bd-a4f8-01ff9d39ffcc" providerId="ADAL" clId="{33D72659-4CC0-9047-864A-9A4F69667DD0}" dt="2022-10-21T11:26:05.482" v="62" actId="20577"/>
        <pc:sldMkLst>
          <pc:docMk/>
          <pc:sldMk cId="1275600083" sldId="294"/>
        </pc:sldMkLst>
        <pc:spChg chg="del">
          <ac:chgData name="Catherine Kidner" userId="05772faa-c547-42bd-a4f8-01ff9d39ffcc" providerId="ADAL" clId="{33D72659-4CC0-9047-864A-9A4F69667DD0}" dt="2022-10-21T11:25:44.676" v="1" actId="478"/>
          <ac:spMkLst>
            <pc:docMk/>
            <pc:sldMk cId="1275600083" sldId="294"/>
            <ac:spMk id="2" creationId="{7F1033B7-C914-C98B-5B33-ECB0CC70AC00}"/>
          </ac:spMkLst>
        </pc:spChg>
        <pc:spChg chg="del">
          <ac:chgData name="Catherine Kidner" userId="05772faa-c547-42bd-a4f8-01ff9d39ffcc" providerId="ADAL" clId="{33D72659-4CC0-9047-864A-9A4F69667DD0}" dt="2022-10-21T11:25:46.110" v="2" actId="478"/>
          <ac:spMkLst>
            <pc:docMk/>
            <pc:sldMk cId="1275600083" sldId="294"/>
            <ac:spMk id="3" creationId="{77623779-81D8-B1CD-DF78-BCDD5C9583A4}"/>
          </ac:spMkLst>
        </pc:spChg>
        <pc:spChg chg="add mod">
          <ac:chgData name="Catherine Kidner" userId="05772faa-c547-42bd-a4f8-01ff9d39ffcc" providerId="ADAL" clId="{33D72659-4CC0-9047-864A-9A4F69667DD0}" dt="2022-10-21T11:26:05.482" v="62" actId="20577"/>
          <ac:spMkLst>
            <pc:docMk/>
            <pc:sldMk cId="1275600083" sldId="294"/>
            <ac:spMk id="4" creationId="{F5C11038-C0DB-763B-45FF-BC6319071D0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C32818-4253-BC44-976C-C294AACAE806}" type="datetimeFigureOut">
              <a:rPr lang="en-US" smtClean="0"/>
              <a:t>10/21/22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D5B33F-5631-9040-ADAE-B662AA562769}" type="slidenum">
              <a:rPr lang="en-US" smtClean="0"/>
              <a:t>‹#›</a:t>
            </a:fld>
            <a:endParaRPr lang="en-US"/>
          </a:p>
        </p:txBody>
      </p:sp>
    </p:spTree>
    <p:extLst>
      <p:ext uri="{BB962C8B-B14F-4D97-AF65-F5344CB8AC3E}">
        <p14:creationId xmlns:p14="http://schemas.microsoft.com/office/powerpoint/2010/main" val="154516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www.researchgate.net/scientific-contributions/Yongchao-Yang-2118361296?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3" Type="http://schemas.openxmlformats.org/officeDocument/2006/relationships/hyperlink" Target="https://orcid.org/0000-0001-5489-8512" TargetMode="External"/><Relationship Id="rId18" Type="http://schemas.openxmlformats.org/officeDocument/2006/relationships/hyperlink" Target="https://www.science.org/doi/10.1126/sciadv.abi5884#con5" TargetMode="External"/><Relationship Id="rId26" Type="http://schemas.openxmlformats.org/officeDocument/2006/relationships/hyperlink" Target="https://orcid.org/0000-0002-5157-6101" TargetMode="External"/><Relationship Id="rId3" Type="http://schemas.openxmlformats.org/officeDocument/2006/relationships/hyperlink" Target="https://www.researchgate.net/journal/PLoS-ONE-1932-6203" TargetMode="External"/><Relationship Id="rId21" Type="http://schemas.openxmlformats.org/officeDocument/2006/relationships/hyperlink" Target="https://orcid.org/0000-0003-1190-1122" TargetMode="External"/><Relationship Id="rId7" Type="http://schemas.openxmlformats.org/officeDocument/2006/relationships/hyperlink" Target="https://www.researchgate.net/profile/Hao-Li-375?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2" Type="http://schemas.openxmlformats.org/officeDocument/2006/relationships/hyperlink" Target="https://www.science.org/doi/10.1126/sciadv.abi5884#con2" TargetMode="External"/><Relationship Id="rId17" Type="http://schemas.openxmlformats.org/officeDocument/2006/relationships/hyperlink" Target="https://orcid.org/0000-0001-8124-4266" TargetMode="External"/><Relationship Id="rId25" Type="http://schemas.openxmlformats.org/officeDocument/2006/relationships/hyperlink" Target="https://www.science.org/doi/10.1126/sciadv.abi5884#con9" TargetMode="External"/><Relationship Id="rId2" Type="http://schemas.openxmlformats.org/officeDocument/2006/relationships/slide" Target="../slides/slide17.xml"/><Relationship Id="rId16" Type="http://schemas.openxmlformats.org/officeDocument/2006/relationships/hyperlink" Target="https://www.science.org/doi/10.1126/sciadv.abi5884#con4" TargetMode="External"/><Relationship Id="rId20" Type="http://schemas.openxmlformats.org/officeDocument/2006/relationships/hyperlink" Target="https://www.science.org/doi/10.1126/sciadv.abi5884#con6" TargetMode="External"/><Relationship Id="rId29" Type="http://schemas.openxmlformats.org/officeDocument/2006/relationships/hyperlink" Target="https://orcid.org/0000-0002-8704-2224" TargetMode="External"/><Relationship Id="rId1" Type="http://schemas.openxmlformats.org/officeDocument/2006/relationships/notesMaster" Target="../notesMasters/notesMaster1.xml"/><Relationship Id="rId6" Type="http://schemas.openxmlformats.org/officeDocument/2006/relationships/hyperlink" Target="https://www.researchgate.net/scientific-contributions/Xiaozhen-Yang-2089429879?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1" Type="http://schemas.openxmlformats.org/officeDocument/2006/relationships/hyperlink" Target="https://orcid.org/0000-0002-3585-4511" TargetMode="External"/><Relationship Id="rId24" Type="http://schemas.openxmlformats.org/officeDocument/2006/relationships/hyperlink" Target="https://www.science.org/doi/10.1126/sciadv.abi5884#con8" TargetMode="External"/><Relationship Id="rId5" Type="http://schemas.openxmlformats.org/officeDocument/2006/relationships/hyperlink" Target="https://www.researchgate.net/deref/https%3A%2F%2Fcreativecommons.org%2Flicenses%2Fby%2F4.0%2F" TargetMode="External"/><Relationship Id="rId15" Type="http://schemas.openxmlformats.org/officeDocument/2006/relationships/hyperlink" Target="https://orcid.org/0000-0002-7869-9814" TargetMode="External"/><Relationship Id="rId23" Type="http://schemas.openxmlformats.org/officeDocument/2006/relationships/hyperlink" Target="https://orcid.org/0000-0001-7757-4561" TargetMode="External"/><Relationship Id="rId28" Type="http://schemas.openxmlformats.org/officeDocument/2006/relationships/hyperlink" Target="https://www.science.org/doi/10.1126/sciadv.abi5884#con13" TargetMode="External"/><Relationship Id="rId10" Type="http://schemas.openxmlformats.org/officeDocument/2006/relationships/hyperlink" Target="https://www.science.org/doi/10.1126/sciadv.abi5884#con1" TargetMode="External"/><Relationship Id="rId19" Type="http://schemas.openxmlformats.org/officeDocument/2006/relationships/hyperlink" Target="https://orcid.org/0000-0001-6708-3988" TargetMode="External"/><Relationship Id="rId31" Type="http://schemas.openxmlformats.org/officeDocument/2006/relationships/hyperlink" Target="https://doi.org/10.1126/sciadv.abi5884" TargetMode="External"/><Relationship Id="rId4" Type="http://schemas.openxmlformats.org/officeDocument/2006/relationships/hyperlink" Target="http://dx.doi.org/10.1371/journal.pone.0191308" TargetMode="External"/><Relationship Id="rId9" Type="http://schemas.openxmlformats.org/officeDocument/2006/relationships/hyperlink" Target="https://www.researchgate.net/profile/Xian_Zhang23?_sg%5B0%5D=NzXcnWE8XFU8ybvAl50qx91CYycmpR3kNtvczt4DLIlzbBXPh1--USI_r73XM2ixmpIw1RY.aJcMLGZtQ2QVs8y-F7Jngz4HhoF0GgFhEw98TfDlr2zhJeD5MnMF_JH817ryjHh2xfo9scSr6rKfmfOcJYiaHg&amp;_sg%5B1%5D=YKXE6IvIknnOcfdd77CXWl6v-PwZ8abOR9j-xBIzNmdxhikbHJDFHU6rgH8notmDJ9MtiZM.8ovH3hsYyqPi7TS0IxWy24dQDG_vCAyIeJG5aSFL4j0VDJ2UU_yrCudC48EjO0gmCziqZw3AueaBskWX4xZlQA" TargetMode="External"/><Relationship Id="rId14" Type="http://schemas.openxmlformats.org/officeDocument/2006/relationships/hyperlink" Target="https://www.science.org/doi/10.1126/sciadv.abi5884#con3" TargetMode="External"/><Relationship Id="rId22" Type="http://schemas.openxmlformats.org/officeDocument/2006/relationships/hyperlink" Target="https://www.science.org/doi/10.1126/sciadv.abi5884#con7" TargetMode="External"/><Relationship Id="rId27" Type="http://schemas.openxmlformats.org/officeDocument/2006/relationships/hyperlink" Target="https://www.science.org/doi/10.1126/sciadv.abi5884" TargetMode="External"/><Relationship Id="rId30" Type="http://schemas.openxmlformats.org/officeDocument/2006/relationships/hyperlink" Target="https://www.science.org/doi/10.1126/sciadv.abi5884#tab-contributor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mcbioinformatics.biomedcentral.com/articles/10.1186/s12859-019-2968-1#ref-CR2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xkcd.com/65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Florence_Nightinga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Vietnam_Veterans_Memorial#cite_note-vvmf.org-7" TargetMode="External"/><Relationship Id="rId3" Type="http://schemas.openxmlformats.org/officeDocument/2006/relationships/hyperlink" Target="https://en.wikipedia.org/wiki/Gabbro" TargetMode="External"/><Relationship Id="rId7" Type="http://schemas.openxmlformats.org/officeDocument/2006/relationships/hyperlink" Target="https://en.wikipedia.org/wiki/Maya_Li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Vietnam_Veterans_Memorial#cite_note-3" TargetMode="External"/><Relationship Id="rId5" Type="http://schemas.openxmlformats.org/officeDocument/2006/relationships/hyperlink" Target="https://en.wikipedia.org/wiki/Vietnam_Veterans_Memorial#cite_note-2" TargetMode="External"/><Relationship Id="rId4" Type="http://schemas.openxmlformats.org/officeDocument/2006/relationships/hyperlink" Target="https://www.nps.gov/vive/faqs.ht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‘Information, that is imperfectly acquired, is generally as imperfectly retained; and a man who has carefully investigated a printed table, finds, when done, that he has only a very faint and partial idea of what he has read; and like a figure imprinted on sand, is soon totally erased and defaced.’ (Playfair, The Commercial and Political Atlas, 1786).</a:t>
            </a:r>
          </a:p>
          <a:p>
            <a:endParaRPr lang="en-GB" dirty="0"/>
          </a:p>
          <a:p>
            <a:r>
              <a:rPr lang="en-GB" dirty="0"/>
              <a:t>Creator of bar and pie charts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a:t>
            </a:fld>
            <a:endParaRPr lang="en-US"/>
          </a:p>
        </p:txBody>
      </p:sp>
    </p:spTree>
    <p:extLst>
      <p:ext uri="{BB962C8B-B14F-4D97-AF65-F5344CB8AC3E}">
        <p14:creationId xmlns:p14="http://schemas.microsoft.com/office/powerpoint/2010/main" val="151036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Volcano plot of comparison between mature endodermis and endodermis/QC marker lines. </a:t>
            </a:r>
            <a:r>
              <a:rPr lang="en-GB" sz="1200" b="0" i="1" kern="1200" dirty="0">
                <a:solidFill>
                  <a:schemeClr val="tx1"/>
                </a:solidFill>
                <a:effectLst/>
                <a:latin typeface="+mn-lt"/>
                <a:ea typeface="+mn-ea"/>
                <a:cs typeface="+mn-cs"/>
              </a:rPr>
              <a:t>AREB2.1</a:t>
            </a:r>
            <a:r>
              <a:rPr lang="en-GB" sz="1200" b="0" i="0" kern="1200" dirty="0">
                <a:solidFill>
                  <a:schemeClr val="tx1"/>
                </a:solidFill>
                <a:effectLst/>
                <a:latin typeface="+mn-lt"/>
                <a:ea typeface="+mn-ea"/>
                <a:cs typeface="+mn-cs"/>
              </a:rPr>
              <a:t> (major isoform of </a:t>
            </a:r>
            <a:r>
              <a:rPr lang="en-GB" sz="1200" b="0" i="1" kern="1200" dirty="0">
                <a:solidFill>
                  <a:schemeClr val="tx1"/>
                </a:solidFill>
                <a:effectLst/>
                <a:latin typeface="+mn-lt"/>
                <a:ea typeface="+mn-ea"/>
                <a:cs typeface="+mn-cs"/>
              </a:rPr>
              <a:t>AREB2</a:t>
            </a:r>
            <a:r>
              <a:rPr lang="en-GB" sz="1200" b="0" i="0" kern="1200" dirty="0">
                <a:solidFill>
                  <a:schemeClr val="tx1"/>
                </a:solidFill>
                <a:effectLst/>
                <a:latin typeface="+mn-lt"/>
                <a:ea typeface="+mn-ea"/>
                <a:cs typeface="+mn-cs"/>
              </a:rPr>
              <a:t> gene) is significantly upregulated in mature endodermis (highlighted by light blue star).</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14</a:t>
            </a:fld>
            <a:endParaRPr lang="en-US"/>
          </a:p>
        </p:txBody>
      </p:sp>
    </p:spTree>
    <p:extLst>
      <p:ext uri="{BB962C8B-B14F-4D97-AF65-F5344CB8AC3E}">
        <p14:creationId xmlns:p14="http://schemas.microsoft.com/office/powerpoint/2010/main" val="1567219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15</a:t>
            </a:fld>
            <a:endParaRPr lang="en-US"/>
          </a:p>
        </p:txBody>
      </p:sp>
    </p:spTree>
    <p:extLst>
      <p:ext uri="{BB962C8B-B14F-4D97-AF65-F5344CB8AC3E}">
        <p14:creationId xmlns:p14="http://schemas.microsoft.com/office/powerpoint/2010/main" val="3543082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https://string-</a:t>
            </a:r>
            <a:r>
              <a:rPr lang="en-US" dirty="0" err="1"/>
              <a:t>db.org</a:t>
            </a:r>
            <a:r>
              <a:rPr lang="en-US" dirty="0"/>
              <a:t>/network/3702.AT3G11260.1</a:t>
            </a:r>
          </a:p>
        </p:txBody>
      </p:sp>
      <p:sp>
        <p:nvSpPr>
          <p:cNvPr id="4" name="Slide Number Placeholder 3"/>
          <p:cNvSpPr>
            <a:spLocks noGrp="1"/>
          </p:cNvSpPr>
          <p:nvPr>
            <p:ph type="sldNum" sz="quarter" idx="5"/>
          </p:nvPr>
        </p:nvSpPr>
        <p:spPr/>
        <p:txBody>
          <a:bodyPr/>
          <a:lstStyle/>
          <a:p>
            <a:fld id="{8DD5B33F-5631-9040-ADAE-B662AA562769}" type="slidenum">
              <a:rPr lang="en-US" smtClean="0"/>
              <a:t>16</a:t>
            </a:fld>
            <a:endParaRPr lang="en-US"/>
          </a:p>
        </p:txBody>
      </p:sp>
    </p:spTree>
    <p:extLst>
      <p:ext uri="{BB962C8B-B14F-4D97-AF65-F5344CB8AC3E}">
        <p14:creationId xmlns:p14="http://schemas.microsoft.com/office/powerpoint/2010/main" val="87096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Identification and expression analyses of WRKY genes reveal their involvement in growth and abiotic stress response in watermelon (Citrullus </a:t>
            </a:r>
            <a:r>
              <a:rPr lang="en-GB" sz="1200" b="0" i="0" kern="1200" dirty="0" err="1">
                <a:solidFill>
                  <a:schemeClr val="tx1"/>
                </a:solidFill>
                <a:effectLst/>
                <a:latin typeface="+mn-lt"/>
                <a:ea typeface="+mn-ea"/>
                <a:cs typeface="+mn-cs"/>
              </a:rPr>
              <a:t>lanatus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January 2018</a:t>
            </a:r>
          </a:p>
          <a:p>
            <a:r>
              <a:rPr lang="en-GB" sz="1200" b="0" i="0" u="sng" kern="1200" dirty="0">
                <a:solidFill>
                  <a:schemeClr val="tx1"/>
                </a:solidFill>
                <a:effectLst/>
                <a:latin typeface="+mn-lt"/>
                <a:ea typeface="+mn-ea"/>
                <a:cs typeface="+mn-cs"/>
                <a:hlinkClick r:id="rId3"/>
              </a:rPr>
              <a:t>PLoS ONE</a:t>
            </a:r>
            <a:r>
              <a:rPr lang="en-GB" sz="1200" b="0" i="0" kern="1200" dirty="0">
                <a:solidFill>
                  <a:schemeClr val="tx1"/>
                </a:solidFill>
                <a:effectLst/>
                <a:latin typeface="+mn-lt"/>
                <a:ea typeface="+mn-ea"/>
                <a:cs typeface="+mn-cs"/>
              </a:rPr>
              <a:t> 13(1):e0191308</a:t>
            </a:r>
          </a:p>
          <a:p>
            <a:r>
              <a:rPr lang="en-GB" sz="1200" b="0" i="0" kern="1200" dirty="0">
                <a:solidFill>
                  <a:schemeClr val="tx1"/>
                </a:solidFill>
                <a:effectLst/>
                <a:latin typeface="+mn-lt"/>
                <a:ea typeface="+mn-ea"/>
                <a:cs typeface="+mn-cs"/>
              </a:rPr>
              <a:t> Follow journal</a:t>
            </a:r>
          </a:p>
          <a:p>
            <a:r>
              <a:rPr lang="en-GB" sz="1200" b="0" i="0" kern="1200" dirty="0">
                <a:solidFill>
                  <a:schemeClr val="tx1"/>
                </a:solidFill>
                <a:effectLst/>
                <a:latin typeface="+mn-lt"/>
                <a:ea typeface="+mn-ea"/>
                <a:cs typeface="+mn-cs"/>
              </a:rPr>
              <a:t>DOI: </a:t>
            </a:r>
          </a:p>
          <a:p>
            <a:r>
              <a:rPr lang="en-GB" sz="1200" b="0" i="0" u="sng" kern="1200" dirty="0">
                <a:solidFill>
                  <a:schemeClr val="tx1"/>
                </a:solidFill>
                <a:effectLst/>
                <a:latin typeface="+mn-lt"/>
                <a:ea typeface="+mn-ea"/>
                <a:cs typeface="+mn-cs"/>
                <a:hlinkClick r:id="rId4"/>
              </a:rPr>
              <a:t>10.1371/journal.pone.0191308</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License</a:t>
            </a:r>
          </a:p>
          <a:p>
            <a:r>
              <a:rPr lang="en-GB" sz="1200" b="0" i="0" u="sng" kern="1200" dirty="0">
                <a:solidFill>
                  <a:schemeClr val="tx1"/>
                </a:solidFill>
                <a:effectLst/>
                <a:latin typeface="+mn-lt"/>
                <a:ea typeface="+mn-ea"/>
                <a:cs typeface="+mn-cs"/>
                <a:hlinkClick r:id="rId5"/>
              </a:rPr>
              <a:t>CC BY 4.0</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6"/>
              </a:rPr>
              <a:t>Xiaozhen Yang</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7"/>
              </a:rPr>
              <a:t>Hao Li</a:t>
            </a:r>
            <a:endParaRPr lang="en-GB" sz="1200" b="0" i="0"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hlinkClick r:id="rId8"/>
              </a:rPr>
              <a:t>Yongchao Yang</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Show all 10 authors</a:t>
            </a:r>
          </a:p>
          <a:p>
            <a:r>
              <a:rPr lang="en-GB" sz="1200" b="0" i="0" u="none" strike="noStrike" kern="1200" dirty="0">
                <a:solidFill>
                  <a:schemeClr val="tx1"/>
                </a:solidFill>
                <a:effectLst/>
                <a:latin typeface="+mn-lt"/>
                <a:ea typeface="+mn-ea"/>
                <a:cs typeface="+mn-cs"/>
                <a:hlinkClick r:id="rId9"/>
              </a:rPr>
              <a:t>Xian H Zhang</a:t>
            </a:r>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endParaRPr lang="en-GB" sz="1200" b="0" i="0" u="none" strike="noStrike"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Deeply conserved synteny and the evolution of metazoan chromosomes</a:t>
            </a:r>
          </a:p>
          <a:p>
            <a:r>
              <a:rPr lang="en-GB" sz="1200" b="0" i="0" u="none" strike="noStrike" kern="1200" cap="all" dirty="0">
                <a:solidFill>
                  <a:schemeClr val="tx1"/>
                </a:solidFill>
                <a:effectLst/>
                <a:latin typeface="+mn-lt"/>
                <a:ea typeface="+mn-ea"/>
                <a:cs typeface="+mn-cs"/>
                <a:hlinkClick r:id="rId10"/>
              </a:rPr>
              <a:t>OLEG SIMAKOV</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1"/>
              </a:rPr>
              <a:t>HTTPS://ORCID.ORG/0000-0002-3585-4511</a:t>
            </a:r>
            <a:r>
              <a:rPr lang="en-GB" sz="1200" b="0" i="0" u="none" strike="noStrike" kern="1200" cap="all" dirty="0">
                <a:solidFill>
                  <a:schemeClr val="tx1"/>
                </a:solidFill>
                <a:effectLst/>
                <a:latin typeface="+mn-lt"/>
                <a:ea typeface="+mn-ea"/>
                <a:cs typeface="+mn-cs"/>
              </a:rPr>
              <a:t> </a:t>
            </a:r>
            <a:r>
              <a:rPr lang="en-GB" sz="1200" b="0" i="0" u="none" strike="noStrike" kern="1200" cap="all" dirty="0">
                <a:solidFill>
                  <a:schemeClr val="tx1"/>
                </a:solidFill>
                <a:effectLst/>
                <a:latin typeface="+mn-lt"/>
                <a:ea typeface="+mn-ea"/>
                <a:cs typeface="+mn-cs"/>
                <a:hlinkClick r:id="rId12"/>
              </a:rPr>
              <a:t>JESSEN BREDESON</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3"/>
              </a:rPr>
              <a:t>HTTPS://ORCID.ORG/0000-0001-5489-8512</a:t>
            </a:r>
            <a:r>
              <a:rPr lang="en-GB" sz="1200" b="0" i="0" u="none" strike="noStrike" kern="1200" cap="all" dirty="0">
                <a:solidFill>
                  <a:schemeClr val="tx1"/>
                </a:solidFill>
                <a:effectLst/>
                <a:latin typeface="+mn-lt"/>
                <a:ea typeface="+mn-ea"/>
                <a:cs typeface="+mn-cs"/>
                <a:hlinkClick r:id="rId14"/>
              </a:rPr>
              <a:t>KODIAK BERKOFF</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5"/>
              </a:rPr>
              <a:t>HTTPS://ORCID.ORG/0000-0002-7869-9814</a:t>
            </a:r>
            <a:r>
              <a:rPr lang="en-GB" sz="1200" b="0" i="0" u="none" strike="noStrike" kern="1200" cap="all" dirty="0">
                <a:solidFill>
                  <a:schemeClr val="tx1"/>
                </a:solidFill>
                <a:effectLst/>
                <a:latin typeface="+mn-lt"/>
                <a:ea typeface="+mn-ea"/>
                <a:cs typeface="+mn-cs"/>
                <a:hlinkClick r:id="rId16"/>
              </a:rPr>
              <a:t>FERDINAND MARLETAZ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7"/>
              </a:rPr>
              <a:t>HTTPS://ORCID.ORG/0000-0001-8124-4266</a:t>
            </a:r>
            <a:r>
              <a:rPr lang="en-GB" sz="1200" b="0" i="0" u="none" strike="noStrike" kern="1200" cap="all" dirty="0">
                <a:solidFill>
                  <a:schemeClr val="tx1"/>
                </a:solidFill>
                <a:effectLst/>
                <a:latin typeface="+mn-lt"/>
                <a:ea typeface="+mn-ea"/>
                <a:cs typeface="+mn-cs"/>
                <a:hlinkClick r:id="rId18"/>
              </a:rPr>
              <a:t>THERESE MITROS</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19"/>
              </a:rPr>
              <a:t>HTTPS://ORCID.ORG/0000-0001-6708-3988</a:t>
            </a:r>
            <a:r>
              <a:rPr lang="en-GB" sz="1200" b="0" i="0" u="none" strike="noStrike" kern="1200" cap="all" dirty="0">
                <a:solidFill>
                  <a:schemeClr val="tx1"/>
                </a:solidFill>
                <a:effectLst/>
                <a:latin typeface="+mn-lt"/>
                <a:ea typeface="+mn-ea"/>
                <a:cs typeface="+mn-cs"/>
                <a:hlinkClick r:id="rId20"/>
              </a:rPr>
              <a:t>DARRIN T. SCHULTZ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1"/>
              </a:rPr>
              <a:t>HTTPS://ORCID.ORG/0000-0003-1190-1122</a:t>
            </a:r>
            <a:r>
              <a:rPr lang="en-GB" sz="1200" b="0" i="0" u="none" strike="noStrike" kern="1200" cap="all" dirty="0">
                <a:solidFill>
                  <a:schemeClr val="tx1"/>
                </a:solidFill>
                <a:effectLst/>
                <a:latin typeface="+mn-lt"/>
                <a:ea typeface="+mn-ea"/>
                <a:cs typeface="+mn-cs"/>
                <a:hlinkClick r:id="rId22"/>
              </a:rPr>
              <a:t>BRENDAN L. O’CONNELL</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3"/>
              </a:rPr>
              <a:t>HTTPS://ORCID.ORG/0000-0001-7757-4561</a:t>
            </a:r>
            <a:r>
              <a:rPr lang="en-GB" sz="1200" b="0" i="0" u="none" strike="noStrike" kern="1200" cap="all" dirty="0">
                <a:solidFill>
                  <a:schemeClr val="tx1"/>
                </a:solidFill>
                <a:effectLst/>
                <a:latin typeface="+mn-lt"/>
                <a:ea typeface="+mn-ea"/>
                <a:cs typeface="+mn-cs"/>
                <a:hlinkClick r:id="rId24"/>
              </a:rPr>
              <a:t>PAUL DEAR</a:t>
            </a:r>
            <a:r>
              <a:rPr lang="en-GB" sz="1200" b="0" i="0" u="none" strike="noStrike" kern="1200" cap="all" dirty="0">
                <a:solidFill>
                  <a:schemeClr val="tx1"/>
                </a:solidFill>
                <a:effectLst/>
                <a:latin typeface="+mn-lt"/>
                <a:ea typeface="+mn-ea"/>
                <a:cs typeface="+mn-cs"/>
                <a:hlinkClick r:id="rId25"/>
              </a:rPr>
              <a:t>DANIEL E. MARTINEZ</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6"/>
              </a:rPr>
              <a:t>HTTPS://ORCID.ORG/0000-0002-5157-6101</a:t>
            </a:r>
            <a:r>
              <a:rPr lang="en-GB" sz="1200" b="0" i="0" u="sng" kern="1200" cap="all" dirty="0">
                <a:solidFill>
                  <a:schemeClr val="tx1"/>
                </a:solidFill>
                <a:effectLst/>
                <a:latin typeface="+mn-lt"/>
                <a:ea typeface="+mn-ea"/>
                <a:cs typeface="+mn-cs"/>
                <a:hlinkClick r:id="rId27"/>
              </a:rPr>
              <a:t>[...]</a:t>
            </a:r>
            <a:r>
              <a:rPr lang="en-GB" sz="1200" b="0" i="0" u="none" strike="noStrike" kern="1200" cap="all" dirty="0">
                <a:solidFill>
                  <a:schemeClr val="tx1"/>
                </a:solidFill>
                <a:effectLst/>
                <a:latin typeface="+mn-lt"/>
                <a:ea typeface="+mn-ea"/>
                <a:cs typeface="+mn-cs"/>
                <a:hlinkClick r:id="rId28"/>
              </a:rPr>
              <a:t>DANIEL S. ROKHSAR</a:t>
            </a:r>
            <a:r>
              <a:rPr lang="en-GB" sz="1200" b="0" i="0" u="none" strike="noStrike" kern="1200" cap="all" dirty="0">
                <a:solidFill>
                  <a:schemeClr val="tx1"/>
                </a:solidFill>
                <a:effectLst/>
                <a:latin typeface="+mn-lt"/>
                <a:ea typeface="+mn-ea"/>
                <a:cs typeface="+mn-cs"/>
              </a:rPr>
              <a:t> </a:t>
            </a:r>
            <a:r>
              <a:rPr lang="en-GB" sz="1200" b="0" i="0" u="sng" strike="noStrike" kern="1200" cap="all" dirty="0">
                <a:solidFill>
                  <a:schemeClr val="tx1"/>
                </a:solidFill>
                <a:effectLst/>
                <a:latin typeface="+mn-lt"/>
                <a:ea typeface="+mn-ea"/>
                <a:cs typeface="+mn-cs"/>
                <a:hlinkClick r:id="rId29"/>
              </a:rPr>
              <a:t>HTTPS://ORCID.ORG/0000-0002-8704-2224</a:t>
            </a:r>
            <a:r>
              <a:rPr lang="en-GB" sz="1200" b="0" i="0" u="none" strike="noStrike" kern="1200" cap="all" dirty="0">
                <a:solidFill>
                  <a:schemeClr val="tx1"/>
                </a:solidFill>
                <a:effectLst/>
                <a:latin typeface="+mn-lt"/>
                <a:ea typeface="+mn-ea"/>
                <a:cs typeface="+mn-cs"/>
              </a:rPr>
              <a:t> </a:t>
            </a:r>
            <a:r>
              <a:rPr lang="en-GB" sz="1200" b="0" i="0" kern="1200" cap="all" dirty="0">
                <a:solidFill>
                  <a:schemeClr val="tx1"/>
                </a:solidFill>
                <a:effectLst/>
                <a:latin typeface="+mn-lt"/>
                <a:ea typeface="+mn-ea"/>
                <a:cs typeface="+mn-cs"/>
              </a:rPr>
              <a:t>+4 authors </a:t>
            </a:r>
            <a:r>
              <a:rPr lang="en-GB" sz="1200" b="0" i="0" u="sng" kern="1200" cap="all" dirty="0">
                <a:solidFill>
                  <a:schemeClr val="tx1"/>
                </a:solidFill>
                <a:effectLst/>
                <a:latin typeface="+mn-lt"/>
                <a:ea typeface="+mn-ea"/>
                <a:cs typeface="+mn-cs"/>
                <a:hlinkClick r:id="rId30"/>
              </a:rPr>
              <a:t>Authors Info &amp; Affiliations</a:t>
            </a:r>
            <a:endParaRPr lang="en-GB" sz="1200" b="0" i="0" kern="1200" cap="all" dirty="0">
              <a:solidFill>
                <a:schemeClr val="tx1"/>
              </a:solidFill>
              <a:effectLst/>
              <a:latin typeface="+mn-lt"/>
              <a:ea typeface="+mn-ea"/>
              <a:cs typeface="+mn-cs"/>
            </a:endParaRPr>
          </a:p>
          <a:p>
            <a:r>
              <a:rPr lang="en-GB" sz="1200" b="1" i="1" kern="1200" cap="all" dirty="0">
                <a:solidFill>
                  <a:schemeClr val="tx1"/>
                </a:solidFill>
                <a:effectLst/>
                <a:latin typeface="+mn-lt"/>
                <a:ea typeface="+mn-ea"/>
                <a:cs typeface="+mn-cs"/>
              </a:rPr>
              <a:t>SCIENCE ADVANCES</a:t>
            </a:r>
          </a:p>
          <a:p>
            <a:r>
              <a:rPr lang="en-GB" sz="1200" b="0" i="0" kern="1200" dirty="0">
                <a:solidFill>
                  <a:schemeClr val="tx1"/>
                </a:solidFill>
                <a:effectLst/>
                <a:latin typeface="+mn-lt"/>
                <a:ea typeface="+mn-ea"/>
                <a:cs typeface="+mn-cs"/>
              </a:rPr>
              <a:t>2 Feb 2022</a:t>
            </a:r>
          </a:p>
          <a:p>
            <a:r>
              <a:rPr lang="en-GB" sz="1200" b="0" i="0" kern="1200" dirty="0">
                <a:solidFill>
                  <a:schemeClr val="tx1"/>
                </a:solidFill>
                <a:effectLst/>
                <a:latin typeface="+mn-lt"/>
                <a:ea typeface="+mn-ea"/>
                <a:cs typeface="+mn-cs"/>
              </a:rPr>
              <a:t>Vol 8, Issue 5</a:t>
            </a:r>
          </a:p>
          <a:p>
            <a:r>
              <a:rPr lang="en-GB" sz="1200" b="0" i="0" u="sng" kern="1200" dirty="0">
                <a:solidFill>
                  <a:schemeClr val="tx1"/>
                </a:solidFill>
                <a:effectLst/>
                <a:latin typeface="+mn-lt"/>
                <a:ea typeface="+mn-ea"/>
                <a:cs typeface="+mn-cs"/>
                <a:hlinkClick r:id="rId31"/>
              </a:rPr>
              <a:t>DOI: 10.1126/sciadv.abi5884</a:t>
            </a:r>
            <a:endParaRPr lang="en-GB" sz="1200" b="0" i="0" u="sng" kern="1200" dirty="0">
              <a:solidFill>
                <a:schemeClr val="tx1"/>
              </a:solidFill>
              <a:effectLst/>
              <a:latin typeface="+mn-lt"/>
              <a:ea typeface="+mn-ea"/>
              <a:cs typeface="+mn-cs"/>
            </a:endParaRPr>
          </a:p>
          <a:p>
            <a:endParaRPr lang="en-GB" sz="1200" b="0" i="0" u="sng"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www.nature.com</a:t>
            </a:r>
            <a:r>
              <a:rPr lang="en-GB" sz="1200" b="0" i="0" kern="1200" dirty="0">
                <a:solidFill>
                  <a:schemeClr val="tx1"/>
                </a:solidFill>
                <a:effectLst/>
                <a:latin typeface="+mn-lt"/>
                <a:ea typeface="+mn-ea"/>
                <a:cs typeface="+mn-cs"/>
              </a:rPr>
              <a:t>/articles/s41438-020-0271-y</a:t>
            </a:r>
          </a:p>
          <a:p>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17</a:t>
            </a:fld>
            <a:endParaRPr lang="en-US"/>
          </a:p>
        </p:txBody>
      </p:sp>
    </p:spTree>
    <p:extLst>
      <p:ext uri="{BB962C8B-B14F-4D97-AF65-F5344CB8AC3E}">
        <p14:creationId xmlns:p14="http://schemas.microsoft.com/office/powerpoint/2010/main" val="2137786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a:t>
            </a:r>
            <a:r>
              <a:rPr lang="en-US" dirty="0" err="1"/>
              <a:t>www.nature.com</a:t>
            </a:r>
            <a:r>
              <a:rPr lang="en-US" dirty="0"/>
              <a:t>/articles/srep11037</a:t>
            </a:r>
          </a:p>
        </p:txBody>
      </p:sp>
      <p:sp>
        <p:nvSpPr>
          <p:cNvPr id="4" name="Slide Number Placeholder 3"/>
          <p:cNvSpPr>
            <a:spLocks noGrp="1"/>
          </p:cNvSpPr>
          <p:nvPr>
            <p:ph type="sldNum" sz="quarter" idx="5"/>
          </p:nvPr>
        </p:nvSpPr>
        <p:spPr/>
        <p:txBody>
          <a:bodyPr/>
          <a:lstStyle/>
          <a:p>
            <a:fld id="{8DD5B33F-5631-9040-ADAE-B662AA562769}" type="slidenum">
              <a:rPr lang="en-US" smtClean="0"/>
              <a:t>18</a:t>
            </a:fld>
            <a:endParaRPr lang="en-US"/>
          </a:p>
        </p:txBody>
      </p:sp>
    </p:spTree>
    <p:extLst>
      <p:ext uri="{BB962C8B-B14F-4D97-AF65-F5344CB8AC3E}">
        <p14:creationId xmlns:p14="http://schemas.microsoft.com/office/powerpoint/2010/main" val="1020023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Comparison of plotting methods using simulated data. One simulated dataset is shown on the left half and another simulated dataset is shown on the right half of the figure. The parallel coordinate plots (subplots C) show a critical difference at the gene-level between the datasets. Namely, the left dataset is composed of genes with small replicate variation and large treatment group variation (suggesting DEGs), while the right dataset is composed of genes with similar variation between replicates and treatment groups (not suggesting DEGs). We cannot see this gene-level difference with the boxplots and MDS plots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19</a:t>
            </a:fld>
            <a:endParaRPr lang="en-US"/>
          </a:p>
        </p:txBody>
      </p:sp>
    </p:spTree>
    <p:extLst>
      <p:ext uri="{BB962C8B-B14F-4D97-AF65-F5344CB8AC3E}">
        <p14:creationId xmlns:p14="http://schemas.microsoft.com/office/powerpoint/2010/main" val="679335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Finding unexpected patterns in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data using scatterplot matrices. Scatterplot matrix of RNA-</a:t>
            </a:r>
            <a:r>
              <a:rPr lang="en-GB" sz="1200" b="0" i="0" kern="1200" dirty="0" err="1">
                <a:solidFill>
                  <a:schemeClr val="tx1"/>
                </a:solidFill>
                <a:effectLst/>
                <a:latin typeface="+mn-lt"/>
                <a:ea typeface="+mn-ea"/>
                <a:cs typeface="+mn-cs"/>
              </a:rPr>
              <a:t>seq</a:t>
            </a:r>
            <a:r>
              <a:rPr lang="en-GB" sz="1200" b="0" i="0" kern="1200" dirty="0">
                <a:solidFill>
                  <a:schemeClr val="tx1"/>
                </a:solidFill>
                <a:effectLst/>
                <a:latin typeface="+mn-lt"/>
                <a:ea typeface="+mn-ea"/>
                <a:cs typeface="+mn-cs"/>
              </a:rPr>
              <a:t> read counts from soybean leaves after exposure to iron-sufficient (treatment group P) and iron-deficient (treatment group N) hydroponic conditions [</a:t>
            </a:r>
            <a:r>
              <a:rPr lang="en-GB" sz="1200" b="0" i="0" kern="1200" dirty="0">
                <a:solidFill>
                  <a:schemeClr val="tx1"/>
                </a:solidFill>
                <a:effectLst/>
                <a:latin typeface="+mn-lt"/>
                <a:ea typeface="+mn-ea"/>
                <a:cs typeface="+mn-cs"/>
                <a:hlinkClick r:id="rId3" tooltip="Moran Lauter AN, Graham MA. NCBI SRA Bioproject Accession: PRJNA318409. https://www.ncbi.nlm.nih.gov/bioproject/PRJNA318409. Accessed 2018-12-20."/>
              </a:rPr>
              <a:t>24</a:t>
            </a:r>
            <a:r>
              <a:rPr lang="en-GB" sz="1200" b="0" i="0" kern="1200" dirty="0">
                <a:solidFill>
                  <a:schemeClr val="tx1"/>
                </a:solidFill>
                <a:effectLst/>
                <a:latin typeface="+mn-lt"/>
                <a:ea typeface="+mn-ea"/>
                <a:cs typeface="+mn-cs"/>
              </a:rPr>
              <a:t>]. We observe the expected structure of treatment pairs showing larger variability around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 than replicate pairs. However, we notice a pronounced streak structure in the bottom-right scatterplot (green arrow) that compares two replicate samples from the iron-sufficient group. The genes in the streak structure have large read counts that deviate in a parallel fashion from the </a:t>
            </a:r>
            <a:r>
              <a:rPr lang="en-GB" sz="1200" b="0" i="1" kern="1200" dirty="0">
                <a:solidFill>
                  <a:schemeClr val="tx1"/>
                </a:solidFill>
                <a:effectLst/>
                <a:latin typeface="+mn-lt"/>
                <a:ea typeface="+mn-ea"/>
                <a:cs typeface="+mn-cs"/>
              </a:rPr>
              <a:t>x=y</a:t>
            </a:r>
            <a:r>
              <a:rPr lang="en-GB" sz="1200" b="0" i="0" kern="1200" dirty="0">
                <a:solidFill>
                  <a:schemeClr val="tx1"/>
                </a:solidFill>
                <a:effectLst/>
                <a:latin typeface="+mn-lt"/>
                <a:ea typeface="+mn-ea"/>
                <a:cs typeface="+mn-cs"/>
              </a:rPr>
              <a:t> line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20</a:t>
            </a:fld>
            <a:endParaRPr lang="en-US"/>
          </a:p>
        </p:txBody>
      </p:sp>
    </p:spTree>
    <p:extLst>
      <p:ext uri="{BB962C8B-B14F-4D97-AF65-F5344CB8AC3E}">
        <p14:creationId xmlns:p14="http://schemas.microsoft.com/office/powerpoint/2010/main" val="56279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 Violin-plots showing the median (black dot) and distribution of </a:t>
            </a:r>
            <a:r>
              <a:rPr lang="en-GB" dirty="0" err="1"/>
              <a:t>scRNA-seq</a:t>
            </a:r>
            <a:r>
              <a:rPr lang="en-GB" dirty="0"/>
              <a:t> gene expression (unique molecular identifier [UMI] count) across different replicates and species. (D) Heatmap of mean gene expression of mouse microglia genes in clusters 1–3 (left panel, highly conserved genes) compared with gene sets of mouse tissue macrophages as described </a:t>
            </a:r>
            <a:r>
              <a:rPr lang="en-GB" dirty="0" err="1"/>
              <a:t>inLavin</a:t>
            </a:r>
            <a:r>
              <a:rPr lang="en-GB" dirty="0"/>
              <a:t> et al.(2014) (right panel). </a:t>
            </a:r>
            <a:r>
              <a:rPr lang="en-GB" dirty="0" err="1"/>
              <a:t>Themost</a:t>
            </a:r>
            <a:r>
              <a:rPr lang="en-GB" dirty="0"/>
              <a:t> differentially expressed genes are depicted (163 genes of a total of 1,791 </a:t>
            </a:r>
            <a:r>
              <a:rPr lang="en-GB" dirty="0" err="1"/>
              <a:t>genesfrom</a:t>
            </a:r>
            <a:r>
              <a:rPr lang="en-GB" dirty="0"/>
              <a:t> clusters 1–3). </a:t>
            </a:r>
            <a:r>
              <a:rPr lang="en-GB" dirty="0" err="1"/>
              <a:t>Geirsdottir</a:t>
            </a:r>
            <a:r>
              <a:rPr lang="en-GB" dirty="0"/>
              <a:t> et al., 2019, Cell 179, 1609–1622 December 12, 2019 ª 2019 Elsevier Inc. https://</a:t>
            </a:r>
            <a:r>
              <a:rPr lang="en-GB" dirty="0" err="1"/>
              <a:t>doi.org</a:t>
            </a:r>
            <a:r>
              <a:rPr lang="en-GB" dirty="0"/>
              <a:t>/10.1016/j.cell.2019.11.010</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21</a:t>
            </a:fld>
            <a:endParaRPr lang="en-US"/>
          </a:p>
        </p:txBody>
      </p:sp>
    </p:spTree>
    <p:extLst>
      <p:ext uri="{BB962C8B-B14F-4D97-AF65-F5344CB8AC3E}">
        <p14:creationId xmlns:p14="http://schemas.microsoft.com/office/powerpoint/2010/main" val="3668551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 better plot from </a:t>
            </a:r>
            <a:r>
              <a:rPr lang="en-US" dirty="0" err="1"/>
              <a:t>Thibauld</a:t>
            </a:r>
            <a:r>
              <a:rPr lang="en-US" dirty="0"/>
              <a:t> once thesis is done.</a:t>
            </a:r>
          </a:p>
        </p:txBody>
      </p:sp>
      <p:sp>
        <p:nvSpPr>
          <p:cNvPr id="4" name="Slide Number Placeholder 3"/>
          <p:cNvSpPr>
            <a:spLocks noGrp="1"/>
          </p:cNvSpPr>
          <p:nvPr>
            <p:ph type="sldNum" sz="quarter" idx="5"/>
          </p:nvPr>
        </p:nvSpPr>
        <p:spPr/>
        <p:txBody>
          <a:bodyPr/>
          <a:lstStyle/>
          <a:p>
            <a:fld id="{8DD5B33F-5631-9040-ADAE-B662AA562769}" type="slidenum">
              <a:rPr lang="en-US" smtClean="0"/>
              <a:t>22</a:t>
            </a:fld>
            <a:endParaRPr lang="en-US"/>
          </a:p>
        </p:txBody>
      </p:sp>
    </p:spTree>
    <p:extLst>
      <p:ext uri="{BB962C8B-B14F-4D97-AF65-F5344CB8AC3E}">
        <p14:creationId xmlns:p14="http://schemas.microsoft.com/office/powerpoint/2010/main" val="12551871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Cleveland and McGill (1984) Graphical Perception: Theory, Experimentation, and Application to the Development of Graphical Methods.  Journal of the American Statistical Association , Sep., 1984, 79,531-554 https://</a:t>
            </a:r>
            <a:r>
              <a:rPr lang="en-US" dirty="0" err="1"/>
              <a:t>www.jstor.org</a:t>
            </a:r>
            <a:r>
              <a:rPr lang="en-US" dirty="0"/>
              <a:t>/stable/2288400</a:t>
            </a:r>
          </a:p>
          <a:p>
            <a:r>
              <a:rPr lang="en-US" dirty="0" err="1"/>
              <a:t>Coloured</a:t>
            </a:r>
            <a:r>
              <a:rPr lang="en-US" dirty="0"/>
              <a:t> by Mean error in reading</a:t>
            </a:r>
          </a:p>
        </p:txBody>
      </p:sp>
      <p:sp>
        <p:nvSpPr>
          <p:cNvPr id="4" name="Slide Number Placeholder 3"/>
          <p:cNvSpPr>
            <a:spLocks noGrp="1"/>
          </p:cNvSpPr>
          <p:nvPr>
            <p:ph type="sldNum" sz="quarter" idx="5"/>
          </p:nvPr>
        </p:nvSpPr>
        <p:spPr/>
        <p:txBody>
          <a:bodyPr/>
          <a:lstStyle/>
          <a:p>
            <a:fld id="{8DD5B33F-5631-9040-ADAE-B662AA562769}" type="slidenum">
              <a:rPr lang="en-US" smtClean="0"/>
              <a:t>26</a:t>
            </a:fld>
            <a:endParaRPr lang="en-US"/>
          </a:p>
        </p:txBody>
      </p:sp>
    </p:spTree>
    <p:extLst>
      <p:ext uri="{BB962C8B-B14F-4D97-AF65-F5344CB8AC3E}">
        <p14:creationId xmlns:p14="http://schemas.microsoft.com/office/powerpoint/2010/main" val="3053020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Charles </a:t>
            </a:r>
            <a:r>
              <a:rPr lang="en-US" dirty="0" err="1"/>
              <a:t>Joeseph</a:t>
            </a:r>
            <a:r>
              <a:rPr lang="en-US" dirty="0"/>
              <a:t> Minard’s French invasion of Russia 1812</a:t>
            </a:r>
          </a:p>
        </p:txBody>
      </p:sp>
      <p:sp>
        <p:nvSpPr>
          <p:cNvPr id="4" name="Slide Number Placeholder 3"/>
          <p:cNvSpPr>
            <a:spLocks noGrp="1"/>
          </p:cNvSpPr>
          <p:nvPr>
            <p:ph type="sldNum" sz="quarter" idx="5"/>
          </p:nvPr>
        </p:nvSpPr>
        <p:spPr/>
        <p:txBody>
          <a:bodyPr/>
          <a:lstStyle/>
          <a:p>
            <a:fld id="{8DD5B33F-5631-9040-ADAE-B662AA562769}" type="slidenum">
              <a:rPr lang="en-US" smtClean="0"/>
              <a:t>3</a:t>
            </a:fld>
            <a:endParaRPr lang="en-US"/>
          </a:p>
        </p:txBody>
      </p:sp>
    </p:spTree>
    <p:extLst>
      <p:ext uri="{BB962C8B-B14F-4D97-AF65-F5344CB8AC3E}">
        <p14:creationId xmlns:p14="http://schemas.microsoft.com/office/powerpoint/2010/main" val="97376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D. Borland and R. M. Taylor </a:t>
            </a:r>
            <a:r>
              <a:rPr lang="en-GB" sz="1200" b="0" i="0" kern="1200" dirty="0" err="1">
                <a:solidFill>
                  <a:schemeClr val="tx1"/>
                </a:solidFill>
                <a:effectLst/>
                <a:latin typeface="+mn-lt"/>
                <a:ea typeface="+mn-ea"/>
                <a:cs typeface="+mn-cs"/>
              </a:rPr>
              <a:t>Ii</a:t>
            </a:r>
            <a:r>
              <a:rPr lang="en-GB" sz="1200" b="0" i="0" kern="1200" dirty="0">
                <a:solidFill>
                  <a:schemeClr val="tx1"/>
                </a:solidFill>
                <a:effectLst/>
                <a:latin typeface="+mn-lt"/>
                <a:ea typeface="+mn-ea"/>
                <a:cs typeface="+mn-cs"/>
              </a:rPr>
              <a:t>, "Rainbow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Map (Still) Considered Harmful," in </a:t>
            </a:r>
            <a:r>
              <a:rPr lang="en-GB" sz="1200" b="0" i="1" kern="1200" dirty="0">
                <a:solidFill>
                  <a:schemeClr val="tx1"/>
                </a:solidFill>
                <a:effectLst/>
                <a:latin typeface="+mn-lt"/>
                <a:ea typeface="+mn-ea"/>
                <a:cs typeface="+mn-cs"/>
              </a:rPr>
              <a:t>IEEE Computer Graphics and Applications</a:t>
            </a:r>
            <a:r>
              <a:rPr lang="en-GB" sz="1200" b="0" i="0" kern="1200" dirty="0">
                <a:solidFill>
                  <a:schemeClr val="tx1"/>
                </a:solidFill>
                <a:effectLst/>
                <a:latin typeface="+mn-lt"/>
                <a:ea typeface="+mn-ea"/>
                <a:cs typeface="+mn-cs"/>
              </a:rPr>
              <a:t>, vol. 27, no. 2, pp. 14-17, March-April 2007, </a:t>
            </a:r>
            <a:r>
              <a:rPr lang="en-GB" sz="1200" b="0" i="0" kern="1200" dirty="0" err="1">
                <a:solidFill>
                  <a:schemeClr val="tx1"/>
                </a:solidFill>
                <a:effectLst/>
                <a:latin typeface="+mn-lt"/>
                <a:ea typeface="+mn-ea"/>
                <a:cs typeface="+mn-cs"/>
              </a:rPr>
              <a:t>doi</a:t>
            </a:r>
            <a:r>
              <a:rPr lang="en-GB" sz="1200" b="0" i="0" kern="1200" dirty="0">
                <a:solidFill>
                  <a:schemeClr val="tx1"/>
                </a:solidFill>
                <a:effectLst/>
                <a:latin typeface="+mn-lt"/>
                <a:ea typeface="+mn-ea"/>
                <a:cs typeface="+mn-cs"/>
              </a:rPr>
              <a:t>: 10.1109/MCG.2007.323435.</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27</a:t>
            </a:fld>
            <a:endParaRPr lang="en-US"/>
          </a:p>
        </p:txBody>
      </p:sp>
    </p:spTree>
    <p:extLst>
      <p:ext uri="{BB962C8B-B14F-4D97-AF65-F5344CB8AC3E}">
        <p14:creationId xmlns:p14="http://schemas.microsoft.com/office/powerpoint/2010/main" val="133658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blogs.lse.ac.uk</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impactofsocialsciences</a:t>
            </a:r>
            <a:r>
              <a:rPr lang="en-GB" sz="1200" b="0" i="0" kern="1200" dirty="0">
                <a:solidFill>
                  <a:schemeClr val="tx1"/>
                </a:solidFill>
                <a:effectLst/>
                <a:latin typeface="+mn-lt"/>
                <a:ea typeface="+mn-ea"/>
                <a:cs typeface="+mn-cs"/>
              </a:rPr>
              <a:t>/2017/07/31/its-time-designing-for-the-colour-blind-became-a-more-integrated-component-of-academic-and-media-training/</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29</a:t>
            </a:fld>
            <a:endParaRPr lang="en-US"/>
          </a:p>
        </p:txBody>
      </p:sp>
    </p:spTree>
    <p:extLst>
      <p:ext uri="{BB962C8B-B14F-4D97-AF65-F5344CB8AC3E}">
        <p14:creationId xmlns:p14="http://schemas.microsoft.com/office/powerpoint/2010/main" val="36524714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libraries </a:t>
            </a:r>
            <a:r>
              <a:rPr lang="en-GB" sz="1200" kern="1200" dirty="0">
                <a:solidFill>
                  <a:schemeClr val="tx1"/>
                </a:solidFill>
                <a:effectLst/>
                <a:latin typeface="+mn-lt"/>
                <a:ea typeface="+mn-ea"/>
                <a:cs typeface="+mn-cs"/>
              </a:rPr>
              <a:t>import</a:t>
            </a:r>
            <a:r>
              <a:rPr lang="en-GB" dirty="0"/>
              <a:t> </a:t>
            </a:r>
            <a:r>
              <a:rPr lang="en-GB" dirty="0" err="1"/>
              <a:t>matplotlib</a:t>
            </a:r>
            <a:r>
              <a:rPr lang="en-GB" sz="1200" kern="1200" dirty="0" err="1">
                <a:solidFill>
                  <a:schemeClr val="tx1"/>
                </a:solidFill>
                <a:effectLst/>
                <a:latin typeface="+mn-lt"/>
                <a:ea typeface="+mn-ea"/>
                <a:cs typeface="+mn-cs"/>
              </a:rPr>
              <a:t>.</a:t>
            </a:r>
            <a:r>
              <a:rPr lang="en-GB" dirty="0" err="1"/>
              <a:t>pyplot</a:t>
            </a:r>
            <a:r>
              <a:rPr lang="en-GB" dirty="0"/>
              <a:t> </a:t>
            </a:r>
            <a:r>
              <a:rPr lang="en-GB" sz="1200" kern="1200" dirty="0">
                <a:solidFill>
                  <a:schemeClr val="tx1"/>
                </a:solidFill>
                <a:effectLst/>
                <a:latin typeface="+mn-lt"/>
                <a:ea typeface="+mn-ea"/>
                <a:cs typeface="+mn-cs"/>
              </a:rPr>
              <a:t>as</a:t>
            </a:r>
            <a:r>
              <a:rPr lang="en-GB" dirty="0"/>
              <a:t> </a:t>
            </a:r>
            <a:r>
              <a:rPr lang="en-GB" dirty="0" err="1"/>
              <a:t>plt</a:t>
            </a:r>
            <a:r>
              <a:rPr lang="en-GB" dirty="0"/>
              <a:t> </a:t>
            </a:r>
            <a:r>
              <a:rPr lang="en-GB" sz="1200" kern="1200" dirty="0">
                <a:solidFill>
                  <a:schemeClr val="tx1"/>
                </a:solidFill>
                <a:effectLst/>
                <a:latin typeface="+mn-lt"/>
                <a:ea typeface="+mn-ea"/>
                <a:cs typeface="+mn-cs"/>
              </a:rPr>
              <a:t>import</a:t>
            </a:r>
            <a:r>
              <a:rPr lang="en-GB" dirty="0"/>
              <a:t> </a:t>
            </a:r>
            <a:r>
              <a:rPr lang="en-GB" dirty="0" err="1"/>
              <a:t>squarify</a:t>
            </a:r>
            <a:r>
              <a:rPr lang="en-GB" dirty="0"/>
              <a:t> # pip install </a:t>
            </a:r>
            <a:r>
              <a:rPr lang="en-GB" sz="1200" kern="1200" dirty="0" err="1">
                <a:solidFill>
                  <a:schemeClr val="tx1"/>
                </a:solidFill>
                <a:effectLst/>
                <a:latin typeface="+mn-lt"/>
                <a:ea typeface="+mn-ea"/>
                <a:cs typeface="+mn-cs"/>
              </a:rPr>
              <a:t>squarify</a:t>
            </a:r>
            <a:r>
              <a:rPr lang="en-GB" dirty="0"/>
              <a:t> </a:t>
            </a:r>
            <a:r>
              <a:rPr lang="en-GB" sz="1200" kern="1200" dirty="0">
                <a:solidFill>
                  <a:schemeClr val="tx1"/>
                </a:solidFill>
                <a:effectLst/>
                <a:latin typeface="+mn-lt"/>
                <a:ea typeface="+mn-ea"/>
                <a:cs typeface="+mn-cs"/>
              </a:rPr>
              <a:t>(</a:t>
            </a:r>
            <a:r>
              <a:rPr lang="en-GB" dirty="0"/>
              <a:t>algorithm </a:t>
            </a:r>
            <a:r>
              <a:rPr lang="en-GB" sz="1200" kern="1200" dirty="0">
                <a:solidFill>
                  <a:schemeClr val="tx1"/>
                </a:solidFill>
                <a:effectLst/>
                <a:latin typeface="+mn-lt"/>
                <a:ea typeface="+mn-ea"/>
                <a:cs typeface="+mn-cs"/>
              </a:rPr>
              <a:t>for</a:t>
            </a:r>
            <a:r>
              <a:rPr lang="en-GB" dirty="0"/>
              <a:t> </a:t>
            </a:r>
            <a:r>
              <a:rPr lang="en-GB" dirty="0" err="1"/>
              <a:t>treemap</a:t>
            </a:r>
            <a:r>
              <a:rPr lang="en-GB" sz="1200" kern="1200" dirty="0">
                <a:solidFill>
                  <a:schemeClr val="tx1"/>
                </a:solidFill>
                <a:effectLst/>
                <a:latin typeface="+mn-lt"/>
                <a:ea typeface="+mn-ea"/>
                <a:cs typeface="+mn-cs"/>
              </a:rPr>
              <a:t>)</a:t>
            </a:r>
            <a:r>
              <a:rPr lang="en-GB" dirty="0"/>
              <a:t> </a:t>
            </a:r>
            <a:r>
              <a:rPr lang="en-GB" sz="1200" kern="1200" dirty="0">
                <a:solidFill>
                  <a:schemeClr val="tx1"/>
                </a:solidFill>
                <a:effectLst/>
                <a:latin typeface="+mn-lt"/>
                <a:ea typeface="+mn-ea"/>
                <a:cs typeface="+mn-cs"/>
              </a:rPr>
              <a:t>import</a:t>
            </a:r>
            <a:r>
              <a:rPr lang="en-GB" dirty="0"/>
              <a:t> pandas </a:t>
            </a:r>
            <a:r>
              <a:rPr lang="en-GB" sz="1200" kern="1200" dirty="0">
                <a:solidFill>
                  <a:schemeClr val="tx1"/>
                </a:solidFill>
                <a:effectLst/>
                <a:latin typeface="+mn-lt"/>
                <a:ea typeface="+mn-ea"/>
                <a:cs typeface="+mn-cs"/>
              </a:rPr>
              <a:t>as</a:t>
            </a:r>
            <a:r>
              <a:rPr lang="en-GB" dirty="0"/>
              <a:t> pd # Create a data frame </a:t>
            </a:r>
            <a:r>
              <a:rPr lang="en-GB" sz="1200" kern="1200" dirty="0">
                <a:solidFill>
                  <a:schemeClr val="tx1"/>
                </a:solidFill>
                <a:effectLst/>
                <a:latin typeface="+mn-lt"/>
                <a:ea typeface="+mn-ea"/>
                <a:cs typeface="+mn-cs"/>
              </a:rPr>
              <a:t>with</a:t>
            </a:r>
            <a:r>
              <a:rPr lang="en-GB" dirty="0"/>
              <a:t> fake data </a:t>
            </a:r>
            <a:r>
              <a:rPr lang="en-GB" dirty="0" err="1"/>
              <a:t>df</a:t>
            </a:r>
            <a:r>
              <a:rPr lang="en-GB" dirty="0"/>
              <a:t> </a:t>
            </a:r>
            <a:r>
              <a:rPr lang="en-GB" dirty="0">
                <a:effectLst/>
              </a:rPr>
              <a:t>=</a:t>
            </a:r>
            <a:r>
              <a:rPr lang="en-GB" dirty="0"/>
              <a:t> </a:t>
            </a:r>
            <a:r>
              <a:rPr lang="en-GB" dirty="0" err="1"/>
              <a:t>pd</a:t>
            </a:r>
            <a:r>
              <a:rPr lang="en-GB" sz="1200" kern="1200" dirty="0" err="1">
                <a:solidFill>
                  <a:schemeClr val="tx1"/>
                </a:solidFill>
                <a:effectLst/>
                <a:latin typeface="+mn-lt"/>
                <a:ea typeface="+mn-ea"/>
                <a:cs typeface="+mn-cs"/>
              </a:rPr>
              <a:t>.DataFrame</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effectLst/>
              </a:rPr>
              <a:t>:</a:t>
            </a:r>
            <a:r>
              <a:rPr lang="en-GB" sz="1200" kern="1200" dirty="0">
                <a:solidFill>
                  <a:schemeClr val="tx1"/>
                </a:solidFill>
                <a:effectLst/>
                <a:latin typeface="+mn-lt"/>
                <a:ea typeface="+mn-ea"/>
                <a:cs typeface="+mn-cs"/>
              </a:rPr>
              <a:t>[8,3,4,2],</a:t>
            </a:r>
            <a:r>
              <a:rPr lang="en-GB" dirty="0"/>
              <a:t> </a:t>
            </a:r>
            <a:r>
              <a:rPr lang="en-GB" sz="1200" kern="1200" dirty="0">
                <a:solidFill>
                  <a:schemeClr val="tx1"/>
                </a:solidFill>
                <a:effectLst/>
                <a:latin typeface="+mn-lt"/>
                <a:ea typeface="+mn-ea"/>
                <a:cs typeface="+mn-cs"/>
              </a:rPr>
              <a:t>'group'</a:t>
            </a:r>
            <a:r>
              <a:rPr lang="en-GB" dirty="0">
                <a:effectLst/>
              </a:rPr>
              <a:t>:</a:t>
            </a:r>
            <a:r>
              <a:rPr lang="en-GB" sz="1200" kern="1200" dirty="0">
                <a:solidFill>
                  <a:schemeClr val="tx1"/>
                </a:solidFill>
                <a:effectLst/>
                <a:latin typeface="+mn-lt"/>
                <a:ea typeface="+mn-ea"/>
                <a:cs typeface="+mn-cs"/>
              </a:rPr>
              <a:t>["group A",</a:t>
            </a:r>
            <a:r>
              <a:rPr lang="en-GB" dirty="0"/>
              <a:t> </a:t>
            </a:r>
            <a:r>
              <a:rPr lang="en-GB" sz="1200" kern="1200" dirty="0">
                <a:solidFill>
                  <a:schemeClr val="tx1"/>
                </a:solidFill>
                <a:effectLst/>
                <a:latin typeface="+mn-lt"/>
                <a:ea typeface="+mn-ea"/>
                <a:cs typeface="+mn-cs"/>
              </a:rPr>
              <a:t>"group B",</a:t>
            </a:r>
            <a:r>
              <a:rPr lang="en-GB" dirty="0"/>
              <a:t> </a:t>
            </a:r>
            <a:r>
              <a:rPr lang="en-GB" sz="1200" kern="1200" dirty="0">
                <a:solidFill>
                  <a:schemeClr val="tx1"/>
                </a:solidFill>
                <a:effectLst/>
                <a:latin typeface="+mn-lt"/>
                <a:ea typeface="+mn-ea"/>
                <a:cs typeface="+mn-cs"/>
              </a:rPr>
              <a:t>"group C",</a:t>
            </a:r>
            <a:r>
              <a:rPr lang="en-GB" dirty="0"/>
              <a:t> </a:t>
            </a:r>
            <a:r>
              <a:rPr lang="en-GB" sz="1200" kern="1200" dirty="0">
                <a:solidFill>
                  <a:schemeClr val="tx1"/>
                </a:solidFill>
                <a:effectLst/>
                <a:latin typeface="+mn-lt"/>
                <a:ea typeface="+mn-ea"/>
                <a:cs typeface="+mn-cs"/>
              </a:rPr>
              <a:t>"group D"]</a:t>
            </a:r>
            <a:r>
              <a:rPr lang="en-GB" dirty="0"/>
              <a:t> </a:t>
            </a:r>
            <a:r>
              <a:rPr lang="en-GB" sz="1200" kern="1200" dirty="0">
                <a:solidFill>
                  <a:schemeClr val="tx1"/>
                </a:solidFill>
                <a:effectLst/>
                <a:latin typeface="+mn-lt"/>
                <a:ea typeface="+mn-ea"/>
                <a:cs typeface="+mn-cs"/>
              </a:rPr>
              <a:t>})</a:t>
            </a:r>
            <a:r>
              <a:rPr lang="en-GB" dirty="0"/>
              <a:t> # plot it </a:t>
            </a:r>
            <a:r>
              <a:rPr lang="en-GB" dirty="0" err="1"/>
              <a:t>squarify</a:t>
            </a:r>
            <a:r>
              <a:rPr lang="en-GB" sz="1200" kern="1200" dirty="0" err="1">
                <a:solidFill>
                  <a:schemeClr val="tx1"/>
                </a:solidFill>
                <a:effectLst/>
                <a:latin typeface="+mn-lt"/>
                <a:ea typeface="+mn-ea"/>
                <a:cs typeface="+mn-cs"/>
              </a:rPr>
              <a:t>.plot</a:t>
            </a:r>
            <a:r>
              <a:rPr lang="en-GB" sz="1200" kern="1200" dirty="0">
                <a:solidFill>
                  <a:schemeClr val="tx1"/>
                </a:solidFill>
                <a:effectLst/>
                <a:latin typeface="+mn-lt"/>
                <a:ea typeface="+mn-ea"/>
                <a:cs typeface="+mn-cs"/>
              </a:rPr>
              <a:t>(</a:t>
            </a:r>
            <a:r>
              <a:rPr lang="en-GB" dirty="0"/>
              <a:t>sizes</a:t>
            </a:r>
            <a:r>
              <a:rPr lang="en-GB" dirty="0">
                <a:effectLst/>
              </a:rPr>
              <a:t>=</a:t>
            </a:r>
            <a:r>
              <a:rPr lang="en-GB" dirty="0" err="1"/>
              <a:t>df</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nb_people</a:t>
            </a:r>
            <a:r>
              <a:rPr lang="en-GB" sz="1200" kern="1200" dirty="0">
                <a:solidFill>
                  <a:schemeClr val="tx1"/>
                </a:solidFill>
                <a:effectLst/>
                <a:latin typeface="+mn-lt"/>
                <a:ea typeface="+mn-ea"/>
                <a:cs typeface="+mn-cs"/>
              </a:rPr>
              <a:t>'],</a:t>
            </a:r>
            <a:r>
              <a:rPr lang="en-GB" dirty="0"/>
              <a:t> label</a:t>
            </a:r>
            <a:r>
              <a:rPr lang="en-GB" dirty="0">
                <a:effectLst/>
              </a:rPr>
              <a:t>=</a:t>
            </a:r>
            <a:r>
              <a:rPr lang="en-GB" dirty="0" err="1"/>
              <a:t>df</a:t>
            </a:r>
            <a:r>
              <a:rPr lang="en-GB" sz="1200" kern="1200" dirty="0">
                <a:solidFill>
                  <a:schemeClr val="tx1"/>
                </a:solidFill>
                <a:effectLst/>
                <a:latin typeface="+mn-lt"/>
                <a:ea typeface="+mn-ea"/>
                <a:cs typeface="+mn-cs"/>
              </a:rPr>
              <a:t>['group'],</a:t>
            </a:r>
            <a:r>
              <a:rPr lang="en-GB" dirty="0"/>
              <a:t> alpha</a:t>
            </a:r>
            <a:r>
              <a:rPr lang="en-GB" dirty="0">
                <a:effectLst/>
              </a:rPr>
              <a:t>=</a:t>
            </a:r>
            <a:r>
              <a:rPr lang="en-GB" sz="1200" kern="1200" dirty="0">
                <a:solidFill>
                  <a:schemeClr val="tx1"/>
                </a:solidFill>
                <a:effectLst/>
                <a:latin typeface="+mn-lt"/>
                <a:ea typeface="+mn-ea"/>
                <a:cs typeface="+mn-cs"/>
              </a:rPr>
              <a:t>.8</a:t>
            </a:r>
            <a:r>
              <a:rPr lang="en-GB" dirty="0"/>
              <a:t> </a:t>
            </a:r>
            <a:r>
              <a:rPr lang="en-GB" sz="1200" kern="1200" dirty="0">
                <a:solidFill>
                  <a:schemeClr val="tx1"/>
                </a:solidFill>
                <a:effectLst/>
                <a:latin typeface="+mn-lt"/>
                <a:ea typeface="+mn-ea"/>
                <a:cs typeface="+mn-cs"/>
              </a:rPr>
              <a:t>)</a:t>
            </a:r>
            <a:r>
              <a:rPr lang="en-GB" dirty="0"/>
              <a:t> </a:t>
            </a:r>
            <a:r>
              <a:rPr lang="en-GB" dirty="0" err="1"/>
              <a:t>plt</a:t>
            </a:r>
            <a:r>
              <a:rPr lang="en-GB" sz="1200" kern="1200" dirty="0" err="1">
                <a:solidFill>
                  <a:schemeClr val="tx1"/>
                </a:solidFill>
                <a:effectLst/>
                <a:latin typeface="+mn-lt"/>
                <a:ea typeface="+mn-ea"/>
                <a:cs typeface="+mn-cs"/>
              </a:rPr>
              <a:t>.axis</a:t>
            </a:r>
            <a:r>
              <a:rPr lang="en-GB" sz="1200" kern="1200" dirty="0">
                <a:solidFill>
                  <a:schemeClr val="tx1"/>
                </a:solidFill>
                <a:effectLst/>
                <a:latin typeface="+mn-lt"/>
                <a:ea typeface="+mn-ea"/>
                <a:cs typeface="+mn-cs"/>
              </a:rPr>
              <a:t>('off')</a:t>
            </a:r>
            <a:r>
              <a:rPr lang="en-GB" dirty="0"/>
              <a:t> </a:t>
            </a:r>
            <a:r>
              <a:rPr lang="en-GB" dirty="0" err="1"/>
              <a:t>plt</a:t>
            </a:r>
            <a:r>
              <a:rPr lang="en-GB" sz="1200" kern="1200" dirty="0" err="1">
                <a:solidFill>
                  <a:schemeClr val="tx1"/>
                </a:solidFill>
                <a:effectLst/>
                <a:latin typeface="+mn-lt"/>
                <a:ea typeface="+mn-ea"/>
                <a:cs typeface="+mn-cs"/>
              </a:rPr>
              <a:t>.show</a:t>
            </a:r>
            <a:r>
              <a:rPr lang="en-GB"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31</a:t>
            </a:fld>
            <a:endParaRPr lang="en-US"/>
          </a:p>
        </p:txBody>
      </p:sp>
    </p:spTree>
    <p:extLst>
      <p:ext uri="{BB962C8B-B14F-4D97-AF65-F5344CB8AC3E}">
        <p14:creationId xmlns:p14="http://schemas.microsoft.com/office/powerpoint/2010/main" val="2503603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32</a:t>
            </a:fld>
            <a:endParaRPr lang="en-US"/>
          </a:p>
        </p:txBody>
      </p:sp>
    </p:spTree>
    <p:extLst>
      <p:ext uri="{BB962C8B-B14F-4D97-AF65-F5344CB8AC3E}">
        <p14:creationId xmlns:p14="http://schemas.microsoft.com/office/powerpoint/2010/main" val="354541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dirty="0">
                <a:solidFill>
                  <a:schemeClr val="tx1"/>
                </a:solidFill>
                <a:effectLst/>
                <a:latin typeface="+mn-lt"/>
                <a:ea typeface="+mn-ea"/>
                <a:cs typeface="+mn-cs"/>
                <a:hlinkClick r:id="rId3"/>
              </a:rPr>
              <a:t>https://xkcd.com/657/</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4</a:t>
            </a:fld>
            <a:endParaRPr lang="en-US"/>
          </a:p>
        </p:txBody>
      </p:sp>
    </p:spTree>
    <p:extLst>
      <p:ext uri="{BB962C8B-B14F-4D97-AF65-F5344CB8AC3E}">
        <p14:creationId xmlns:p14="http://schemas.microsoft.com/office/powerpoint/2010/main" val="120307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Original map made by John Snow in 1854. Cholera cases are highlighted in black, showing the clusters of cholera cases (indicated by stacked rectangles) in the London epidemic of 1854. The map was created in order to better understand the pattern of cholera spread in the 1854 Broad Street cholera outbreak, which Snow would use as an example of how cholera spread via the </a:t>
            </a:r>
            <a:r>
              <a:rPr lang="en-GB" sz="1200" b="0" i="0" kern="1200" dirty="0" err="1">
                <a:solidFill>
                  <a:schemeClr val="tx1"/>
                </a:solidFill>
                <a:effectLst/>
                <a:latin typeface="+mn-lt"/>
                <a:ea typeface="+mn-ea"/>
                <a:cs typeface="+mn-cs"/>
              </a:rPr>
              <a:t>fecal</a:t>
            </a:r>
            <a:r>
              <a:rPr lang="en-GB" sz="1200" b="0" i="0" kern="1200" dirty="0">
                <a:solidFill>
                  <a:schemeClr val="tx1"/>
                </a:solidFill>
                <a:effectLst/>
                <a:latin typeface="+mn-lt"/>
                <a:ea typeface="+mn-ea"/>
                <a:cs typeface="+mn-cs"/>
              </a:rPr>
              <a:t>-oral route through water systems as opposed to the miasma theory of disease spread. The contaminated pump is located at the intersection of Broad Street and Cambridge Street (now Lexington Street), running into Little Windmill Street. The map marks an important part of the development of epidemiology as a field, and of disease mapping as a whole.</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5</a:t>
            </a:fld>
            <a:endParaRPr lang="en-US"/>
          </a:p>
        </p:txBody>
      </p:sp>
    </p:spTree>
    <p:extLst>
      <p:ext uri="{BB962C8B-B14F-4D97-AF65-F5344CB8AC3E}">
        <p14:creationId xmlns:p14="http://schemas.microsoft.com/office/powerpoint/2010/main" val="235563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Example of polar area diagram by </a:t>
            </a:r>
            <a:r>
              <a:rPr lang="en-GB" sz="1200" b="0" i="0" u="none" strike="noStrike" kern="1200" dirty="0">
                <a:solidFill>
                  <a:schemeClr val="tx1"/>
                </a:solidFill>
                <a:effectLst/>
                <a:latin typeface="+mn-lt"/>
                <a:ea typeface="+mn-ea"/>
                <a:cs typeface="+mn-cs"/>
                <a:hlinkClick r:id="rId3" tooltip="w:Florence Nightingale"/>
              </a:rPr>
              <a:t>Florence Nightingale</a:t>
            </a:r>
            <a:r>
              <a:rPr lang="en-GB" sz="1200" b="0" i="0" kern="1200" dirty="0">
                <a:solidFill>
                  <a:schemeClr val="tx1"/>
                </a:solidFill>
                <a:effectLst/>
                <a:latin typeface="+mn-lt"/>
                <a:ea typeface="+mn-ea"/>
                <a:cs typeface="+mn-cs"/>
              </a:rPr>
              <a:t> (1820–1910).</a:t>
            </a:r>
          </a:p>
          <a:p>
            <a:r>
              <a:rPr lang="en-GB" sz="1200" b="0" i="0" kern="1200" dirty="0">
                <a:solidFill>
                  <a:schemeClr val="tx1"/>
                </a:solidFill>
                <a:effectLst/>
                <a:latin typeface="+mn-lt"/>
                <a:ea typeface="+mn-ea"/>
                <a:cs typeface="+mn-cs"/>
              </a:rPr>
              <a:t>This "Diagram of the causes of mortality in the army in the East" was published in </a:t>
            </a:r>
            <a:r>
              <a:rPr lang="en-GB" sz="1200" b="0" i="1" kern="1200" dirty="0">
                <a:solidFill>
                  <a:schemeClr val="tx1"/>
                </a:solidFill>
                <a:effectLst/>
                <a:latin typeface="+mn-lt"/>
                <a:ea typeface="+mn-ea"/>
                <a:cs typeface="+mn-cs"/>
              </a:rPr>
              <a:t>Notes on Matters Affecting the Health, Efficiency, and Hospital Administration of the British Army</a:t>
            </a:r>
            <a:r>
              <a:rPr lang="en-GB" sz="1200" b="0" i="0" kern="1200" dirty="0">
                <a:solidFill>
                  <a:schemeClr val="tx1"/>
                </a:solidFill>
                <a:effectLst/>
                <a:latin typeface="+mn-lt"/>
                <a:ea typeface="+mn-ea"/>
                <a:cs typeface="+mn-cs"/>
              </a:rPr>
              <a:t> and sent to Queen Victoria in 1858.</a:t>
            </a:r>
          </a:p>
          <a:p>
            <a:r>
              <a:rPr lang="en-GB" sz="1200" b="0" i="0" kern="1200" dirty="0">
                <a:solidFill>
                  <a:schemeClr val="tx1"/>
                </a:solidFill>
                <a:effectLst/>
                <a:latin typeface="+mn-lt"/>
                <a:ea typeface="+mn-ea"/>
                <a:cs typeface="+mn-cs"/>
              </a:rPr>
              <a:t>This graphic indicates the number of deaths that </a:t>
            </a:r>
            <a:r>
              <a:rPr lang="en-GB" sz="1200" b="0" i="0" kern="1200" dirty="0" err="1">
                <a:solidFill>
                  <a:schemeClr val="tx1"/>
                </a:solidFill>
                <a:effectLst/>
                <a:latin typeface="+mn-lt"/>
                <a:ea typeface="+mn-ea"/>
                <a:cs typeface="+mn-cs"/>
              </a:rPr>
              <a:t>occured</a:t>
            </a:r>
            <a:r>
              <a:rPr lang="en-GB" sz="1200" b="0" i="0" kern="1200" dirty="0">
                <a:solidFill>
                  <a:schemeClr val="tx1"/>
                </a:solidFill>
                <a:effectLst/>
                <a:latin typeface="+mn-lt"/>
                <a:ea typeface="+mn-ea"/>
                <a:cs typeface="+mn-cs"/>
              </a:rPr>
              <a:t> from preventable diseases (in blue), those that were the results of wounds (in red), and those due to other causes (in black).</a:t>
            </a:r>
          </a:p>
          <a:p>
            <a:r>
              <a:rPr lang="en-GB" sz="1200" b="0" i="0" kern="1200" dirty="0">
                <a:solidFill>
                  <a:schemeClr val="tx1"/>
                </a:solidFill>
                <a:effectLst/>
                <a:latin typeface="+mn-lt"/>
                <a:ea typeface="+mn-ea"/>
                <a:cs typeface="+mn-cs"/>
              </a:rPr>
              <a:t>The legend reads:</a:t>
            </a:r>
          </a:p>
          <a:p>
            <a:r>
              <a:rPr lang="en-GB" dirty="0">
                <a:effectLst/>
              </a:rPr>
              <a:t>The Areas of the blue, red, &amp; black wedges are each measured from the centre as the common vertex.</a:t>
            </a:r>
          </a:p>
          <a:p>
            <a:r>
              <a:rPr lang="en-GB" dirty="0">
                <a:effectLst/>
              </a:rPr>
              <a:t>The blue wedges measured from the centre of the circle represent area for area the deaths from Preventable or Mitigable Zymotic diseases, the red wedges measured from the centre the deaths from wounds, &amp; the black wedges measured from the centre the deaths from all other causes.</a:t>
            </a:r>
          </a:p>
          <a:p>
            <a:r>
              <a:rPr lang="en-GB" dirty="0">
                <a:effectLst/>
              </a:rPr>
              <a:t>The black line across the red triangle in Nov. 1854 marks the boundary of the deaths from all other causes during the month.</a:t>
            </a:r>
          </a:p>
          <a:p>
            <a:r>
              <a:rPr lang="en-GB" dirty="0">
                <a:effectLst/>
              </a:rPr>
              <a:t>In October 1854, &amp; April 1855, the black area coincides with the red, in January &amp; February 1856, the blue coincides with the black.</a:t>
            </a:r>
          </a:p>
          <a:p>
            <a:r>
              <a:rPr lang="en-GB" dirty="0">
                <a:effectLst/>
              </a:rPr>
              <a:t>The entire areas may be compared by following the blue, the red, &amp; the black lines enclosing them.</a:t>
            </a:r>
          </a:p>
          <a:p>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6</a:t>
            </a:fld>
            <a:endParaRPr lang="en-US"/>
          </a:p>
        </p:txBody>
      </p:sp>
    </p:spTree>
    <p:extLst>
      <p:ext uri="{BB962C8B-B14F-4D97-AF65-F5344CB8AC3E}">
        <p14:creationId xmlns:p14="http://schemas.microsoft.com/office/powerpoint/2010/main" val="1014441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Possibly the best known dynamic and interactive graph is Hans </a:t>
            </a:r>
            <a:r>
              <a:rPr lang="en-GB" dirty="0" err="1"/>
              <a:t>Rosling’s</a:t>
            </a:r>
            <a:r>
              <a:rPr lang="en-GB" dirty="0"/>
              <a:t> </a:t>
            </a:r>
            <a:r>
              <a:rPr lang="en-GB" dirty="0" err="1"/>
              <a:t>Gapminder</a:t>
            </a:r>
            <a:r>
              <a:rPr lang="en-GB" dirty="0"/>
              <a:t> (</a:t>
            </a:r>
            <a:r>
              <a:rPr lang="en-GB" dirty="0" err="1"/>
              <a:t>www.gapminder.org</a:t>
            </a:r>
            <a:r>
              <a:rPr lang="en-GB" dirty="0"/>
              <a:t>) https://</a:t>
            </a:r>
            <a:r>
              <a:rPr lang="en-GB" dirty="0" err="1"/>
              <a:t>www.gapminder.org</a:t>
            </a:r>
            <a:r>
              <a:rPr lang="en-GB" dirty="0"/>
              <a:t>/tools/#$chart-type=</a:t>
            </a:r>
            <a:r>
              <a:rPr lang="en-GB" dirty="0" err="1"/>
              <a:t>bubbles&amp;url</a:t>
            </a:r>
            <a:r>
              <a:rPr lang="en-GB" dirty="0"/>
              <a:t>=v1</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7</a:t>
            </a:fld>
            <a:endParaRPr lang="en-US"/>
          </a:p>
        </p:txBody>
      </p:sp>
    </p:spTree>
    <p:extLst>
      <p:ext uri="{BB962C8B-B14F-4D97-AF65-F5344CB8AC3E}">
        <p14:creationId xmlns:p14="http://schemas.microsoft.com/office/powerpoint/2010/main" val="188718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Each wall of the Memorial is 246-foot-9-inch (75.21 m) long and composed of 72 </a:t>
            </a:r>
            <a:r>
              <a:rPr lang="en-GB" sz="1200" b="0" i="0" u="none" strike="noStrike" kern="1200" dirty="0">
                <a:solidFill>
                  <a:schemeClr val="tx1"/>
                </a:solidFill>
                <a:effectLst/>
                <a:latin typeface="+mn-lt"/>
                <a:ea typeface="+mn-ea"/>
                <a:cs typeface="+mn-cs"/>
                <a:hlinkClick r:id="rId3" tooltip="Gabbro"/>
              </a:rPr>
              <a:t>black granite</a:t>
            </a:r>
            <a:r>
              <a:rPr lang="en-GB" sz="1200" b="0" i="0" kern="1200" dirty="0">
                <a:solidFill>
                  <a:schemeClr val="tx1"/>
                </a:solidFill>
                <a:effectLst/>
                <a:latin typeface="+mn-lt"/>
                <a:ea typeface="+mn-ea"/>
                <a:cs typeface="+mn-cs"/>
              </a:rPr>
              <a:t> panels, 70 of which are inscribed, polished to a high finish, with the names of the men and women being </a:t>
            </a:r>
            <a:r>
              <a:rPr lang="en-GB" sz="1200" b="0" i="0" kern="1200" dirty="0" err="1">
                <a:solidFill>
                  <a:schemeClr val="tx1"/>
                </a:solidFill>
                <a:effectLst/>
                <a:latin typeface="+mn-lt"/>
                <a:ea typeface="+mn-ea"/>
                <a:cs typeface="+mn-cs"/>
              </a:rPr>
              <a:t>honored</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4"/>
              </a:rPr>
              <a:t>Vietnam Veterans Memorial (U.S. National Park Service)</a:t>
            </a:r>
            <a:r>
              <a:rPr lang="en-GB" sz="1200" b="0" i="0" kern="1200" dirty="0">
                <a:solidFill>
                  <a:schemeClr val="tx1"/>
                </a:solidFill>
                <a:effectLst/>
                <a:latin typeface="+mn-lt"/>
                <a:ea typeface="+mn-ea"/>
                <a:cs typeface="+mn-cs"/>
              </a:rPr>
              <a:t> </a:t>
            </a:r>
            <a:r>
              <a:rPr lang="en-GB" sz="1200" b="0" i="0" u="none" strike="noStrike" kern="1200" baseline="30000" dirty="0">
                <a:solidFill>
                  <a:schemeClr val="tx1"/>
                </a:solidFill>
                <a:effectLst/>
                <a:latin typeface="+mn-lt"/>
                <a:ea typeface="+mn-ea"/>
                <a:cs typeface="+mn-cs"/>
                <a:hlinkClick r:id="rId5"/>
              </a:rPr>
              <a:t>[2]</a:t>
            </a:r>
            <a:r>
              <a:rPr lang="en-GB" sz="1200" b="0" i="0" u="none" strike="noStrike" kern="1200" baseline="30000" dirty="0">
                <a:solidFill>
                  <a:schemeClr val="tx1"/>
                </a:solidFill>
                <a:effectLst/>
                <a:latin typeface="+mn-lt"/>
                <a:ea typeface="+mn-ea"/>
                <a:cs typeface="+mn-cs"/>
                <a:hlinkClick r:id="rId6"/>
              </a:rPr>
              <a:t>[3]</a:t>
            </a:r>
            <a:r>
              <a:rPr lang="en-GB" sz="1200" b="0" i="0" kern="1200" dirty="0">
                <a:solidFill>
                  <a:schemeClr val="tx1"/>
                </a:solidFill>
                <a:effectLst/>
                <a:latin typeface="+mn-lt"/>
                <a:ea typeface="+mn-ea"/>
                <a:cs typeface="+mn-cs"/>
              </a:rPr>
              <a:t> The walls are sunken into the ground, with the earth behind them. At their highest point (the apex where they meet), they are 10.1 feet (3.1 m) tall, and they taper to a height of 8 inches (200 mm) at their extremities. Symbolically, this is described as a "wound that is closed and healing"   designed by </a:t>
            </a:r>
            <a:r>
              <a:rPr lang="en-GB" sz="1200" b="0" i="0" u="none" strike="noStrike" kern="1200" dirty="0">
                <a:solidFill>
                  <a:schemeClr val="tx1"/>
                </a:solidFill>
                <a:effectLst/>
                <a:latin typeface="+mn-lt"/>
                <a:ea typeface="+mn-ea"/>
                <a:cs typeface="+mn-cs"/>
                <a:hlinkClick r:id="rId7" tooltip="Maya Lin"/>
              </a:rPr>
              <a:t>Maya Lin</a:t>
            </a:r>
            <a:r>
              <a:rPr lang="en-GB" sz="1200" b="0" i="0" kern="1200" dirty="0">
                <a:solidFill>
                  <a:schemeClr val="tx1"/>
                </a:solidFill>
                <a:effectLst/>
                <a:latin typeface="+mn-lt"/>
                <a:ea typeface="+mn-ea"/>
                <a:cs typeface="+mn-cs"/>
              </a:rPr>
              <a:t>.</a:t>
            </a:r>
            <a:r>
              <a:rPr lang="en-GB" sz="1200" b="0" i="0" u="sng" kern="1200" baseline="30000" dirty="0">
                <a:solidFill>
                  <a:schemeClr val="tx1"/>
                </a:solidFill>
                <a:effectLst/>
                <a:latin typeface="+mn-lt"/>
                <a:ea typeface="+mn-ea"/>
                <a:cs typeface="+mn-cs"/>
                <a:hlinkClick r:id="rId8"/>
              </a:rPr>
              <a:t>[</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9</a:t>
            </a:fld>
            <a:endParaRPr lang="en-US"/>
          </a:p>
        </p:txBody>
      </p:sp>
    </p:spTree>
    <p:extLst>
      <p:ext uri="{BB962C8B-B14F-4D97-AF65-F5344CB8AC3E}">
        <p14:creationId xmlns:p14="http://schemas.microsoft.com/office/powerpoint/2010/main" val="448207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multiple. (</a:t>
            </a:r>
            <a:r>
              <a:rPr lang="en-GB" sz="1200" b="0" i="0" kern="1200" dirty="0">
                <a:solidFill>
                  <a:schemeClr val="tx1"/>
                </a:solidFill>
                <a:effectLst/>
                <a:latin typeface="+mn-lt"/>
                <a:ea typeface="+mn-ea"/>
                <a:cs typeface="+mn-cs"/>
              </a:rPr>
              <a:t>Persons with gainful occupations and attending school, Walker (1874). Same X axis, different y axis.  Great of instant comparisons.</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10</a:t>
            </a:fld>
            <a:endParaRPr lang="en-US"/>
          </a:p>
        </p:txBody>
      </p:sp>
    </p:spTree>
    <p:extLst>
      <p:ext uri="{BB962C8B-B14F-4D97-AF65-F5344CB8AC3E}">
        <p14:creationId xmlns:p14="http://schemas.microsoft.com/office/powerpoint/2010/main" val="3158103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(C) Venn diagram shows overlap of isoforms that are differentially regulated through maturation processes and by cell-type-specific expression.</a:t>
            </a:r>
            <a:endParaRPr lang="en-US" dirty="0"/>
          </a:p>
        </p:txBody>
      </p:sp>
      <p:sp>
        <p:nvSpPr>
          <p:cNvPr id="4" name="Slide Number Placeholder 3"/>
          <p:cNvSpPr>
            <a:spLocks noGrp="1"/>
          </p:cNvSpPr>
          <p:nvPr>
            <p:ph type="sldNum" sz="quarter" idx="5"/>
          </p:nvPr>
        </p:nvSpPr>
        <p:spPr/>
        <p:txBody>
          <a:bodyPr/>
          <a:lstStyle/>
          <a:p>
            <a:fld id="{8DD5B33F-5631-9040-ADAE-B662AA562769}" type="slidenum">
              <a:rPr lang="en-US" smtClean="0"/>
              <a:t>13</a:t>
            </a:fld>
            <a:endParaRPr lang="en-US"/>
          </a:p>
        </p:txBody>
      </p:sp>
    </p:spTree>
    <p:extLst>
      <p:ext uri="{BB962C8B-B14F-4D97-AF65-F5344CB8AC3E}">
        <p14:creationId xmlns:p14="http://schemas.microsoft.com/office/powerpoint/2010/main" val="163371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FAF5-AD20-4C7F-B850-5ABD23F42B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F805EEB-B7C5-0D5A-B5DF-F7547130F6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4E089BD-EACC-678B-DD61-BB247BF3C1B0}"/>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9113F7B6-E424-1580-9972-5855C810DD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B877E-0CF3-739A-157E-13468D6A2E01}"/>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675383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C82C8-7D68-CD26-EB70-2653DCEAC40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040B14-FB38-B59D-9467-D038E80BEA7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06573D-68D1-15C3-512A-C8E074B252EC}"/>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BA12596A-8B23-0EC9-22D2-9B26042F3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81BAE-2CA3-5213-C424-935875E1229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504887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64672C-7870-C30B-F65E-74167C4DD1F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E0F0BF0-0CA4-B552-4C52-BC92705C2C9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A94B7F8-20AE-CA9F-E8CB-B92AFD665EED}"/>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4019BCB3-DEBA-383B-1609-E9DAA310F2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5CFBD6-E543-D1C3-C018-9EE836366E5F}"/>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583515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A0AE-B8A5-47AB-0FCA-E6CCB31D6EE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69B8094-2CEF-7A21-7319-C5A8B0CE51B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60FEE6B-EE4D-780D-7993-FE19BC8C880A}"/>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9C994356-4C7E-934C-59BE-8706F845C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BEA3D5-772D-A398-EDDE-50B74E804F4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091779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4C2F-46C3-A93D-1D6F-36401B816E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042B0A0-43A1-1290-DB40-1A5CBE46B4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CB4E1AD-25F4-33BD-6E25-B6011D271CB0}"/>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8791626F-0C5E-3AFF-AC67-CB2506483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995FF-10C8-0895-AC5C-8C8213DB6BED}"/>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92995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032BC-9F8C-2787-D2FA-E7CEE3D240A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D05776B-CFEF-CCD3-2D19-6801B7B3ADD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212BEB3-6078-8B62-D243-58F94867D6A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200624D-7610-1825-DBA3-B8A2BF6A1063}"/>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6" name="Footer Placeholder 5">
            <a:extLst>
              <a:ext uri="{FF2B5EF4-FFF2-40B4-BE49-F238E27FC236}">
                <a16:creationId xmlns:a16="http://schemas.microsoft.com/office/drawing/2014/main" id="{9F5862A3-0C3D-C80C-5484-B7551560FB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C99E8D-5288-B3A9-079C-3DF50A978933}"/>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913536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0C7EC-DC2C-4AAB-E3EE-C93B759C148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CFA8188-2222-752F-A007-3D8765B72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A113541-A2A6-9E11-C5B7-17DF8C8987E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C1F058E-2E1C-DCD5-CE25-45F7D4A1DB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17E01C5-E0BF-86EF-6754-B28E607450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52FD167-C592-0955-4AA5-99976C3C83DB}"/>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8" name="Footer Placeholder 7">
            <a:extLst>
              <a:ext uri="{FF2B5EF4-FFF2-40B4-BE49-F238E27FC236}">
                <a16:creationId xmlns:a16="http://schemas.microsoft.com/office/drawing/2014/main" id="{363B6AFB-D4B5-8115-7E43-40AD21F484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DF489B-9134-D631-12DD-8DB40E73496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869509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4F66F-3585-EE10-4190-12C2C4E86F71}"/>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407C09A-CA16-60F6-5556-B86B77691F9B}"/>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4" name="Footer Placeholder 3">
            <a:extLst>
              <a:ext uri="{FF2B5EF4-FFF2-40B4-BE49-F238E27FC236}">
                <a16:creationId xmlns:a16="http://schemas.microsoft.com/office/drawing/2014/main" id="{8F00CB79-2079-63ED-1F58-EC68D6400E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A370C8-017A-6F71-2222-4F3B2738C4D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1501765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1C70EC-BB58-5F27-F37D-C412313D4A21}"/>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3" name="Footer Placeholder 2">
            <a:extLst>
              <a:ext uri="{FF2B5EF4-FFF2-40B4-BE49-F238E27FC236}">
                <a16:creationId xmlns:a16="http://schemas.microsoft.com/office/drawing/2014/main" id="{967A64A7-C2A1-9708-DB79-6EF0E6F729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B09EF3-99BB-C219-8816-2816C31FFA02}"/>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702663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2721E-79BB-6BF8-EBA0-CB7152F8B8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861F9B4-77B2-BBFC-E2AD-AD9297C15A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EE29F14-5D1B-A150-80EB-7AE4BA4C8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4C3959-F99D-CB41-0E04-DB870D09607A}"/>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6" name="Footer Placeholder 5">
            <a:extLst>
              <a:ext uri="{FF2B5EF4-FFF2-40B4-BE49-F238E27FC236}">
                <a16:creationId xmlns:a16="http://schemas.microsoft.com/office/drawing/2014/main" id="{B317B49A-1695-862F-1E83-A6EF873E7C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7BD5C3-A005-2E47-EE2D-6E0980FF72B4}"/>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2545943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1996-5CEF-D1FA-3161-6967AB93730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16E393E-D442-03D2-1704-AA2CAF41C8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B0D9FF-267F-51DA-8D9C-E753E1AB9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C793D4E-D9EC-1B47-E1A2-7EEF1D41E059}"/>
              </a:ext>
            </a:extLst>
          </p:cNvPr>
          <p:cNvSpPr>
            <a:spLocks noGrp="1"/>
          </p:cNvSpPr>
          <p:nvPr>
            <p:ph type="dt" sz="half" idx="10"/>
          </p:nvPr>
        </p:nvSpPr>
        <p:spPr/>
        <p:txBody>
          <a:bodyPr/>
          <a:lstStyle/>
          <a:p>
            <a:fld id="{74003902-28EE-FA4F-BD65-2BD39A68567F}" type="datetimeFigureOut">
              <a:rPr lang="en-US" smtClean="0"/>
              <a:t>10/21/22</a:t>
            </a:fld>
            <a:endParaRPr lang="en-US"/>
          </a:p>
        </p:txBody>
      </p:sp>
      <p:sp>
        <p:nvSpPr>
          <p:cNvPr id="6" name="Footer Placeholder 5">
            <a:extLst>
              <a:ext uri="{FF2B5EF4-FFF2-40B4-BE49-F238E27FC236}">
                <a16:creationId xmlns:a16="http://schemas.microsoft.com/office/drawing/2014/main" id="{A1A97F84-7285-48BF-F72C-DD24628450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D6203D-F49F-DB70-16B1-43B50C50F310}"/>
              </a:ext>
            </a:extLst>
          </p:cNvPr>
          <p:cNvSpPr>
            <a:spLocks noGrp="1"/>
          </p:cNvSpPr>
          <p:nvPr>
            <p:ph type="sldNum" sz="quarter" idx="12"/>
          </p:nvPr>
        </p:nvSpPr>
        <p:spPr/>
        <p:txBody>
          <a:bodyPr/>
          <a:lstStyle/>
          <a:p>
            <a:fld id="{FD260647-E9C5-9A4F-9BD6-04BC59E63F61}" type="slidenum">
              <a:rPr lang="en-US" smtClean="0"/>
              <a:t>‹#›</a:t>
            </a:fld>
            <a:endParaRPr lang="en-US"/>
          </a:p>
        </p:txBody>
      </p:sp>
    </p:spTree>
    <p:extLst>
      <p:ext uri="{BB962C8B-B14F-4D97-AF65-F5344CB8AC3E}">
        <p14:creationId xmlns:p14="http://schemas.microsoft.com/office/powerpoint/2010/main" val="304489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56E161-7CEF-B829-02BF-A2E741AC7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5DDC3D-0717-B80C-0BA6-8F64CFA415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6B0BA4-4E20-E84B-7EB9-23F4E4600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003902-28EE-FA4F-BD65-2BD39A68567F}" type="datetimeFigureOut">
              <a:rPr lang="en-US" smtClean="0"/>
              <a:t>10/21/22</a:t>
            </a:fld>
            <a:endParaRPr lang="en-US"/>
          </a:p>
        </p:txBody>
      </p:sp>
      <p:sp>
        <p:nvSpPr>
          <p:cNvPr id="5" name="Footer Placeholder 4">
            <a:extLst>
              <a:ext uri="{FF2B5EF4-FFF2-40B4-BE49-F238E27FC236}">
                <a16:creationId xmlns:a16="http://schemas.microsoft.com/office/drawing/2014/main" id="{E97A01BF-DC4B-3958-B93E-D6ADE0243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F5936-A2C6-4CE7-9729-80C4E3C52C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260647-E9C5-9A4F-9BD6-04BC59E63F61}" type="slidenum">
              <a:rPr lang="en-US" smtClean="0"/>
              <a:t>‹#›</a:t>
            </a:fld>
            <a:endParaRPr lang="en-US"/>
          </a:p>
        </p:txBody>
      </p:sp>
    </p:spTree>
    <p:extLst>
      <p:ext uri="{BB962C8B-B14F-4D97-AF65-F5344CB8AC3E}">
        <p14:creationId xmlns:p14="http://schemas.microsoft.com/office/powerpoint/2010/main" val="3918419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hyperlink" Target="https://seaborn.pydata.org/tutorial/color_palettes.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9340F1-234C-FC31-BB7A-E04681A41C72}"/>
              </a:ext>
            </a:extLst>
          </p:cNvPr>
          <p:cNvSpPr txBox="1"/>
          <p:nvPr/>
        </p:nvSpPr>
        <p:spPr>
          <a:xfrm>
            <a:off x="3727938" y="1828800"/>
            <a:ext cx="3249608" cy="584775"/>
          </a:xfrm>
          <a:prstGeom prst="rect">
            <a:avLst/>
          </a:prstGeom>
          <a:noFill/>
        </p:spPr>
        <p:txBody>
          <a:bodyPr wrap="none" rtlCol="0">
            <a:spAutoFit/>
          </a:bodyPr>
          <a:lstStyle/>
          <a:p>
            <a:r>
              <a:rPr lang="en-US" sz="3200" b="1" dirty="0"/>
              <a:t>Data presentation</a:t>
            </a:r>
          </a:p>
        </p:txBody>
      </p:sp>
    </p:spTree>
    <p:extLst>
      <p:ext uri="{BB962C8B-B14F-4D97-AF65-F5344CB8AC3E}">
        <p14:creationId xmlns:p14="http://schemas.microsoft.com/office/powerpoint/2010/main" val="134230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8975E70-107C-74E8-11A1-371F681ED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213" y="0"/>
            <a:ext cx="523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685481-A300-2485-18D6-3A9430A3924B}"/>
              </a:ext>
            </a:extLst>
          </p:cNvPr>
          <p:cNvSpPr txBox="1"/>
          <p:nvPr/>
        </p:nvSpPr>
        <p:spPr>
          <a:xfrm>
            <a:off x="341237" y="208300"/>
            <a:ext cx="5233182" cy="1477328"/>
          </a:xfrm>
          <a:prstGeom prst="rect">
            <a:avLst/>
          </a:prstGeom>
          <a:noFill/>
        </p:spPr>
        <p:txBody>
          <a:bodyPr wrap="square" rtlCol="0">
            <a:spAutoFit/>
          </a:bodyPr>
          <a:lstStyle/>
          <a:p>
            <a:r>
              <a:rPr lang="en-US" dirty="0"/>
              <a:t>Chart Junk</a:t>
            </a:r>
          </a:p>
          <a:p>
            <a:endParaRPr lang="en-US" dirty="0"/>
          </a:p>
          <a:p>
            <a:r>
              <a:rPr lang="en-US" dirty="0"/>
              <a:t>The data: ink ratio</a:t>
            </a:r>
          </a:p>
          <a:p>
            <a:endParaRPr lang="en-US" dirty="0"/>
          </a:p>
          <a:p>
            <a:r>
              <a:rPr lang="en-US" dirty="0"/>
              <a:t>Is your object really necessary?</a:t>
            </a:r>
          </a:p>
        </p:txBody>
      </p:sp>
      <p:pic>
        <p:nvPicPr>
          <p:cNvPr id="6" name="Picture 6" descr="http://www.databison.com/wp-content/uploads/2009/06/chartjunk.png">
            <a:extLst>
              <a:ext uri="{FF2B5EF4-FFF2-40B4-BE49-F238E27FC236}">
                <a16:creationId xmlns:a16="http://schemas.microsoft.com/office/drawing/2014/main" id="{7981A1AC-AB12-8CDF-3E71-3619D0C064C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57756" y="1196752"/>
            <a:ext cx="6300192" cy="4790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D029CC4-B080-0AEA-91C3-807AB43143EE}"/>
              </a:ext>
            </a:extLst>
          </p:cNvPr>
          <p:cNvSpPr txBox="1"/>
          <p:nvPr/>
        </p:nvSpPr>
        <p:spPr>
          <a:xfrm>
            <a:off x="5897917" y="6237312"/>
            <a:ext cx="2917081" cy="369332"/>
          </a:xfrm>
          <a:prstGeom prst="rect">
            <a:avLst/>
          </a:prstGeom>
          <a:noFill/>
        </p:spPr>
        <p:txBody>
          <a:bodyPr wrap="none" rtlCol="0">
            <a:spAutoFit/>
          </a:bodyPr>
          <a:lstStyle/>
          <a:p>
            <a:r>
              <a:rPr lang="en-GB" dirty="0"/>
              <a:t>Why different coloured bars?</a:t>
            </a:r>
          </a:p>
        </p:txBody>
      </p:sp>
      <p:cxnSp>
        <p:nvCxnSpPr>
          <p:cNvPr id="8" name="Straight Arrow Connector 7">
            <a:extLst>
              <a:ext uri="{FF2B5EF4-FFF2-40B4-BE49-F238E27FC236}">
                <a16:creationId xmlns:a16="http://schemas.microsoft.com/office/drawing/2014/main" id="{3132BC22-4213-9A25-81E6-252F88568639}"/>
              </a:ext>
            </a:extLst>
          </p:cNvPr>
          <p:cNvCxnSpPr/>
          <p:nvPr/>
        </p:nvCxnSpPr>
        <p:spPr>
          <a:xfrm flipV="1">
            <a:off x="7050044" y="4509120"/>
            <a:ext cx="936104" cy="18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EDB6129-73A6-6576-DFDC-42C1F786C731}"/>
              </a:ext>
            </a:extLst>
          </p:cNvPr>
          <p:cNvSpPr txBox="1"/>
          <p:nvPr/>
        </p:nvSpPr>
        <p:spPr>
          <a:xfrm>
            <a:off x="8955287" y="6124654"/>
            <a:ext cx="1482842" cy="369332"/>
          </a:xfrm>
          <a:prstGeom prst="rect">
            <a:avLst/>
          </a:prstGeom>
          <a:noFill/>
        </p:spPr>
        <p:txBody>
          <a:bodyPr wrap="none" rtlCol="0">
            <a:spAutoFit/>
          </a:bodyPr>
          <a:lstStyle/>
          <a:p>
            <a:r>
              <a:rPr lang="en-GB" dirty="0"/>
              <a:t>Why 3D bars?</a:t>
            </a:r>
          </a:p>
        </p:txBody>
      </p:sp>
      <p:cxnSp>
        <p:nvCxnSpPr>
          <p:cNvPr id="10" name="Straight Arrow Connector 9">
            <a:extLst>
              <a:ext uri="{FF2B5EF4-FFF2-40B4-BE49-F238E27FC236}">
                <a16:creationId xmlns:a16="http://schemas.microsoft.com/office/drawing/2014/main" id="{C23D4640-4C59-FE96-0D19-02E89C2F62E1}"/>
              </a:ext>
            </a:extLst>
          </p:cNvPr>
          <p:cNvCxnSpPr/>
          <p:nvPr/>
        </p:nvCxnSpPr>
        <p:spPr>
          <a:xfrm flipH="1" flipV="1">
            <a:off x="8634220" y="4509120"/>
            <a:ext cx="360040" cy="16561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A1A9480-D7C6-3AA0-7F8C-48D48DC68B7B}"/>
              </a:ext>
            </a:extLst>
          </p:cNvPr>
          <p:cNvSpPr txBox="1"/>
          <p:nvPr/>
        </p:nvSpPr>
        <p:spPr>
          <a:xfrm>
            <a:off x="3295375" y="6165304"/>
            <a:ext cx="2160913" cy="369332"/>
          </a:xfrm>
          <a:prstGeom prst="rect">
            <a:avLst/>
          </a:prstGeom>
          <a:noFill/>
        </p:spPr>
        <p:txBody>
          <a:bodyPr wrap="none" rtlCol="0">
            <a:spAutoFit/>
          </a:bodyPr>
          <a:lstStyle/>
          <a:p>
            <a:r>
              <a:rPr lang="en-GB" dirty="0"/>
              <a:t>Why bars, not a line?</a:t>
            </a:r>
          </a:p>
        </p:txBody>
      </p:sp>
    </p:spTree>
    <p:extLst>
      <p:ext uri="{BB962C8B-B14F-4D97-AF65-F5344CB8AC3E}">
        <p14:creationId xmlns:p14="http://schemas.microsoft.com/office/powerpoint/2010/main" val="1827539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48A7333-E783-458F-E2A2-2B5C1347F192}"/>
              </a:ext>
            </a:extLst>
          </p:cNvPr>
          <p:cNvSpPr txBox="1"/>
          <p:nvPr/>
        </p:nvSpPr>
        <p:spPr>
          <a:xfrm>
            <a:off x="1789889" y="466927"/>
            <a:ext cx="8315418" cy="707886"/>
          </a:xfrm>
          <a:prstGeom prst="rect">
            <a:avLst/>
          </a:prstGeom>
          <a:noFill/>
        </p:spPr>
        <p:txBody>
          <a:bodyPr wrap="none" rtlCol="0">
            <a:spAutoFit/>
          </a:bodyPr>
          <a:lstStyle/>
          <a:p>
            <a:r>
              <a:rPr lang="en-US" sz="4000" b="1" dirty="0"/>
              <a:t>Common plot types for biological data</a:t>
            </a:r>
          </a:p>
        </p:txBody>
      </p:sp>
    </p:spTree>
    <p:extLst>
      <p:ext uri="{BB962C8B-B14F-4D97-AF65-F5344CB8AC3E}">
        <p14:creationId xmlns:p14="http://schemas.microsoft.com/office/powerpoint/2010/main" val="3743531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BED9A42-E532-BD85-9E21-9B3FFC39E7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967" r="52717" b="-943"/>
          <a:stretch/>
        </p:blipFill>
        <p:spPr bwMode="auto">
          <a:xfrm>
            <a:off x="450574" y="485485"/>
            <a:ext cx="6228521" cy="5543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C0029E8-47EF-F07A-2AC7-E1BC19197B4F}"/>
              </a:ext>
            </a:extLst>
          </p:cNvPr>
          <p:cNvSpPr txBox="1"/>
          <p:nvPr/>
        </p:nvSpPr>
        <p:spPr>
          <a:xfrm>
            <a:off x="6096000" y="5428496"/>
            <a:ext cx="6096000" cy="1200329"/>
          </a:xfrm>
          <a:prstGeom prst="rect">
            <a:avLst/>
          </a:prstGeom>
          <a:noFill/>
        </p:spPr>
        <p:txBody>
          <a:bodyPr wrap="square">
            <a:spAutoFit/>
          </a:bodyPr>
          <a:lstStyle/>
          <a:p>
            <a:r>
              <a:rPr lang="en-GB" b="0" i="0" u="none" strike="noStrike" dirty="0">
                <a:effectLst/>
                <a:latin typeface="NexusSans"/>
              </a:rPr>
              <a:t>Li et al., (2016) High-Resolution Expression Map of the Arabidopsis Root Reveals Alternative Splicing and lincRNA </a:t>
            </a:r>
            <a:r>
              <a:rPr lang="en-GB" b="0" i="0" u="none" strike="noStrike" dirty="0" err="1">
                <a:effectLst/>
                <a:latin typeface="NexusSans"/>
              </a:rPr>
              <a:t>Regulation,Developmental</a:t>
            </a:r>
            <a:r>
              <a:rPr lang="en-GB" b="0" i="0" u="none" strike="noStrike" dirty="0">
                <a:effectLst/>
                <a:latin typeface="NexusSans"/>
              </a:rPr>
              <a:t> Cell, 39 508-522, https://</a:t>
            </a:r>
            <a:r>
              <a:rPr lang="en-GB" b="0" i="0" u="none" strike="noStrike" dirty="0" err="1">
                <a:effectLst/>
                <a:latin typeface="NexusSans"/>
              </a:rPr>
              <a:t>doi.org</a:t>
            </a:r>
            <a:r>
              <a:rPr lang="en-GB" b="0" i="0" u="none" strike="noStrike" dirty="0">
                <a:effectLst/>
                <a:latin typeface="NexusSans"/>
              </a:rPr>
              <a:t>/10.1016/j.devcel.2016.10.012</a:t>
            </a:r>
            <a:endParaRPr lang="en-US" dirty="0"/>
          </a:p>
        </p:txBody>
      </p:sp>
      <p:sp>
        <p:nvSpPr>
          <p:cNvPr id="6" name="TextBox 5">
            <a:extLst>
              <a:ext uri="{FF2B5EF4-FFF2-40B4-BE49-F238E27FC236}">
                <a16:creationId xmlns:a16="http://schemas.microsoft.com/office/drawing/2014/main" id="{DCE88991-3A73-6A51-D2C5-CA505D2E300F}"/>
              </a:ext>
            </a:extLst>
          </p:cNvPr>
          <p:cNvSpPr txBox="1"/>
          <p:nvPr/>
        </p:nvSpPr>
        <p:spPr>
          <a:xfrm>
            <a:off x="2557670" y="300819"/>
            <a:ext cx="2277547" cy="523220"/>
          </a:xfrm>
          <a:prstGeom prst="rect">
            <a:avLst/>
          </a:prstGeom>
          <a:noFill/>
        </p:spPr>
        <p:txBody>
          <a:bodyPr wrap="none" rtlCol="0">
            <a:spAutoFit/>
          </a:bodyPr>
          <a:lstStyle/>
          <a:p>
            <a:r>
              <a:rPr lang="en-US" sz="2800" b="1" dirty="0"/>
              <a:t>Venn Diagram</a:t>
            </a:r>
          </a:p>
        </p:txBody>
      </p:sp>
      <p:pic>
        <p:nvPicPr>
          <p:cNvPr id="8196" name="Picture 4">
            <a:extLst>
              <a:ext uri="{FF2B5EF4-FFF2-40B4-BE49-F238E27FC236}">
                <a16:creationId xmlns:a16="http://schemas.microsoft.com/office/drawing/2014/main" id="{FAC54B25-4C32-18CC-A5E1-F4114CEE5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32" y="401524"/>
            <a:ext cx="3353536" cy="22636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0A0FB0-1E74-BC6C-A990-A429382CF13A}"/>
              </a:ext>
            </a:extLst>
          </p:cNvPr>
          <p:cNvSpPr txBox="1"/>
          <p:nvPr/>
        </p:nvSpPr>
        <p:spPr>
          <a:xfrm>
            <a:off x="1669774" y="5830957"/>
            <a:ext cx="1281185" cy="646331"/>
          </a:xfrm>
          <a:prstGeom prst="rect">
            <a:avLst/>
          </a:prstGeom>
          <a:noFill/>
        </p:spPr>
        <p:txBody>
          <a:bodyPr wrap="none" rtlCol="0">
            <a:spAutoFit/>
          </a:bodyPr>
          <a:lstStyle/>
          <a:p>
            <a:r>
              <a:rPr lang="en-US" sz="3600" b="1" dirty="0"/>
              <a:t>4 sets</a:t>
            </a:r>
          </a:p>
        </p:txBody>
      </p:sp>
      <p:sp>
        <p:nvSpPr>
          <p:cNvPr id="9" name="TextBox 8">
            <a:extLst>
              <a:ext uri="{FF2B5EF4-FFF2-40B4-BE49-F238E27FC236}">
                <a16:creationId xmlns:a16="http://schemas.microsoft.com/office/drawing/2014/main" id="{D1AFCEDE-5BBD-A211-0A83-C7F12EFC19C5}"/>
              </a:ext>
            </a:extLst>
          </p:cNvPr>
          <p:cNvSpPr txBox="1"/>
          <p:nvPr/>
        </p:nvSpPr>
        <p:spPr>
          <a:xfrm>
            <a:off x="8528728" y="2782669"/>
            <a:ext cx="1813638" cy="646331"/>
          </a:xfrm>
          <a:prstGeom prst="rect">
            <a:avLst/>
          </a:prstGeom>
          <a:noFill/>
        </p:spPr>
        <p:txBody>
          <a:bodyPr wrap="square">
            <a:spAutoFit/>
          </a:bodyPr>
          <a:lstStyle/>
          <a:p>
            <a:r>
              <a:rPr lang="en-US" sz="3600" b="1" dirty="0"/>
              <a:t>6 sets</a:t>
            </a:r>
          </a:p>
        </p:txBody>
      </p:sp>
    </p:spTree>
    <p:extLst>
      <p:ext uri="{BB962C8B-B14F-4D97-AF65-F5344CB8AC3E}">
        <p14:creationId xmlns:p14="http://schemas.microsoft.com/office/powerpoint/2010/main" val="2773448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51689535-D92C-F492-E1EF-7621C14B62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875" t="35874"/>
          <a:stretch/>
        </p:blipFill>
        <p:spPr bwMode="auto">
          <a:xfrm>
            <a:off x="486381" y="453455"/>
            <a:ext cx="7144049" cy="59510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FD6506-944A-DF26-DE18-931D49DFB4B1}"/>
              </a:ext>
            </a:extLst>
          </p:cNvPr>
          <p:cNvSpPr txBox="1"/>
          <p:nvPr/>
        </p:nvSpPr>
        <p:spPr>
          <a:xfrm>
            <a:off x="7801583" y="5720326"/>
            <a:ext cx="4390417" cy="954107"/>
          </a:xfrm>
          <a:prstGeom prst="rect">
            <a:avLst/>
          </a:prstGeom>
          <a:noFill/>
        </p:spPr>
        <p:txBody>
          <a:bodyPr wrap="square">
            <a:spAutoFit/>
          </a:bodyPr>
          <a:lstStyle/>
          <a:p>
            <a:r>
              <a:rPr lang="en-GB" sz="1400" b="0" i="0" u="none" strike="noStrike" dirty="0">
                <a:effectLst/>
                <a:latin typeface="NexusSans"/>
              </a:rPr>
              <a:t>Li et al., (2016) High-Resolution Expression Map of the Arabidopsis Root Reveals Alternative Splicing and lincRNA </a:t>
            </a:r>
            <a:r>
              <a:rPr lang="en-GB" sz="1400" b="0" i="0" u="none" strike="noStrike" dirty="0" err="1">
                <a:effectLst/>
                <a:latin typeface="NexusSans"/>
              </a:rPr>
              <a:t>Regulation,Developmental</a:t>
            </a:r>
            <a:r>
              <a:rPr lang="en-GB" sz="1400" b="0" i="0" u="none" strike="noStrike" dirty="0">
                <a:effectLst/>
                <a:latin typeface="NexusSans"/>
              </a:rPr>
              <a:t> Cell, 39 508-522, https://</a:t>
            </a:r>
            <a:r>
              <a:rPr lang="en-GB" sz="1400" b="0" i="0" u="none" strike="noStrike" dirty="0" err="1">
                <a:effectLst/>
                <a:latin typeface="NexusSans"/>
              </a:rPr>
              <a:t>doi.org</a:t>
            </a:r>
            <a:r>
              <a:rPr lang="en-GB" sz="1400" b="0" i="0" u="none" strike="noStrike" dirty="0">
                <a:effectLst/>
                <a:latin typeface="NexusSans"/>
              </a:rPr>
              <a:t>/10.1016/j.devcel.2016.10.012</a:t>
            </a:r>
            <a:endParaRPr lang="en-US" sz="1400" dirty="0"/>
          </a:p>
        </p:txBody>
      </p:sp>
      <p:sp>
        <p:nvSpPr>
          <p:cNvPr id="5" name="TextBox 4">
            <a:extLst>
              <a:ext uri="{FF2B5EF4-FFF2-40B4-BE49-F238E27FC236}">
                <a16:creationId xmlns:a16="http://schemas.microsoft.com/office/drawing/2014/main" id="{69BA8187-F656-4C1C-1B89-CD406F49D2F9}"/>
              </a:ext>
            </a:extLst>
          </p:cNvPr>
          <p:cNvSpPr txBox="1"/>
          <p:nvPr/>
        </p:nvSpPr>
        <p:spPr>
          <a:xfrm>
            <a:off x="5482358" y="138568"/>
            <a:ext cx="2319225" cy="584775"/>
          </a:xfrm>
          <a:prstGeom prst="rect">
            <a:avLst/>
          </a:prstGeom>
          <a:noFill/>
        </p:spPr>
        <p:txBody>
          <a:bodyPr wrap="none" rtlCol="0">
            <a:spAutoFit/>
          </a:bodyPr>
          <a:lstStyle/>
          <a:p>
            <a:r>
              <a:rPr lang="en-US" sz="3200" b="1" dirty="0"/>
              <a:t>Volcano plot</a:t>
            </a:r>
          </a:p>
        </p:txBody>
      </p:sp>
      <p:sp>
        <p:nvSpPr>
          <p:cNvPr id="6" name="TextBox 5">
            <a:extLst>
              <a:ext uri="{FF2B5EF4-FFF2-40B4-BE49-F238E27FC236}">
                <a16:creationId xmlns:a16="http://schemas.microsoft.com/office/drawing/2014/main" id="{F1431D70-CE4B-0A51-A0B7-72EEE87D374E}"/>
              </a:ext>
            </a:extLst>
          </p:cNvPr>
          <p:cNvSpPr txBox="1"/>
          <p:nvPr/>
        </p:nvSpPr>
        <p:spPr>
          <a:xfrm rot="16200000">
            <a:off x="-882488" y="3095215"/>
            <a:ext cx="2152962" cy="584775"/>
          </a:xfrm>
          <a:prstGeom prst="rect">
            <a:avLst/>
          </a:prstGeom>
          <a:noFill/>
        </p:spPr>
        <p:txBody>
          <a:bodyPr wrap="none" rtlCol="0">
            <a:spAutoFit/>
          </a:bodyPr>
          <a:lstStyle/>
          <a:p>
            <a:r>
              <a:rPr lang="en-US" sz="3200" dirty="0">
                <a:solidFill>
                  <a:srgbClr val="FF0000"/>
                </a:solidFill>
              </a:rPr>
              <a:t>Significance</a:t>
            </a:r>
          </a:p>
        </p:txBody>
      </p:sp>
      <p:sp>
        <p:nvSpPr>
          <p:cNvPr id="7" name="TextBox 6">
            <a:extLst>
              <a:ext uri="{FF2B5EF4-FFF2-40B4-BE49-F238E27FC236}">
                <a16:creationId xmlns:a16="http://schemas.microsoft.com/office/drawing/2014/main" id="{981709E4-983A-1E4C-8850-DC3BE47C6041}"/>
              </a:ext>
            </a:extLst>
          </p:cNvPr>
          <p:cNvSpPr txBox="1"/>
          <p:nvPr/>
        </p:nvSpPr>
        <p:spPr>
          <a:xfrm>
            <a:off x="2752414" y="6273225"/>
            <a:ext cx="1428404" cy="584775"/>
          </a:xfrm>
          <a:prstGeom prst="rect">
            <a:avLst/>
          </a:prstGeom>
          <a:noFill/>
        </p:spPr>
        <p:txBody>
          <a:bodyPr wrap="none" rtlCol="0">
            <a:spAutoFit/>
          </a:bodyPr>
          <a:lstStyle/>
          <a:p>
            <a:r>
              <a:rPr lang="en-US" sz="3200" dirty="0">
                <a:solidFill>
                  <a:srgbClr val="FF0000"/>
                </a:solidFill>
              </a:rPr>
              <a:t>Change</a:t>
            </a:r>
          </a:p>
        </p:txBody>
      </p:sp>
      <p:sp>
        <p:nvSpPr>
          <p:cNvPr id="8" name="TextBox 7">
            <a:extLst>
              <a:ext uri="{FF2B5EF4-FFF2-40B4-BE49-F238E27FC236}">
                <a16:creationId xmlns:a16="http://schemas.microsoft.com/office/drawing/2014/main" id="{5E63435F-B344-D49C-7692-CCA0032482AD}"/>
              </a:ext>
            </a:extLst>
          </p:cNvPr>
          <p:cNvSpPr txBox="1"/>
          <p:nvPr/>
        </p:nvSpPr>
        <p:spPr>
          <a:xfrm>
            <a:off x="8020806" y="1247114"/>
            <a:ext cx="3951970" cy="1754326"/>
          </a:xfrm>
          <a:prstGeom prst="rect">
            <a:avLst/>
          </a:prstGeom>
          <a:noFill/>
        </p:spPr>
        <p:txBody>
          <a:bodyPr wrap="square" rtlCol="0">
            <a:spAutoFit/>
          </a:bodyPr>
          <a:lstStyle/>
          <a:p>
            <a:r>
              <a:rPr lang="en-US" dirty="0"/>
              <a:t>‘Interesting’ things at the top outer edges</a:t>
            </a:r>
          </a:p>
          <a:p>
            <a:endParaRPr lang="en-US" dirty="0"/>
          </a:p>
          <a:p>
            <a:r>
              <a:rPr lang="en-US" dirty="0"/>
              <a:t>These are shaded by their change in splicing between to two cells types</a:t>
            </a:r>
          </a:p>
          <a:p>
            <a:r>
              <a:rPr lang="en-US" dirty="0"/>
              <a:t> PSI – percentage spliced in</a:t>
            </a:r>
          </a:p>
        </p:txBody>
      </p:sp>
    </p:spTree>
    <p:extLst>
      <p:ext uri="{BB962C8B-B14F-4D97-AF65-F5344CB8AC3E}">
        <p14:creationId xmlns:p14="http://schemas.microsoft.com/office/powerpoint/2010/main" val="323220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39FEC0-566C-A1AE-9E3C-8503CCBB9DDF}"/>
              </a:ext>
            </a:extLst>
          </p:cNvPr>
          <p:cNvPicPr>
            <a:picLocks noChangeAspect="1"/>
          </p:cNvPicPr>
          <p:nvPr/>
        </p:nvPicPr>
        <p:blipFill>
          <a:blip r:embed="rId3"/>
          <a:stretch>
            <a:fillRect/>
          </a:stretch>
        </p:blipFill>
        <p:spPr>
          <a:xfrm>
            <a:off x="0" y="211811"/>
            <a:ext cx="5379390" cy="6434378"/>
          </a:xfrm>
          <a:prstGeom prst="rect">
            <a:avLst/>
          </a:prstGeom>
        </p:spPr>
      </p:pic>
      <p:sp>
        <p:nvSpPr>
          <p:cNvPr id="2" name="TextBox 1">
            <a:extLst>
              <a:ext uri="{FF2B5EF4-FFF2-40B4-BE49-F238E27FC236}">
                <a16:creationId xmlns:a16="http://schemas.microsoft.com/office/drawing/2014/main" id="{B36299BB-2FA7-E18D-1932-F327A82C601A}"/>
              </a:ext>
            </a:extLst>
          </p:cNvPr>
          <p:cNvSpPr txBox="1"/>
          <p:nvPr/>
        </p:nvSpPr>
        <p:spPr>
          <a:xfrm>
            <a:off x="6021429" y="211811"/>
            <a:ext cx="2152064" cy="646331"/>
          </a:xfrm>
          <a:prstGeom prst="rect">
            <a:avLst/>
          </a:prstGeom>
          <a:noFill/>
        </p:spPr>
        <p:txBody>
          <a:bodyPr wrap="none" rtlCol="0">
            <a:spAutoFit/>
          </a:bodyPr>
          <a:lstStyle/>
          <a:p>
            <a:r>
              <a:rPr lang="en-US" sz="3600" b="1" dirty="0"/>
              <a:t>Heat plots</a:t>
            </a:r>
          </a:p>
        </p:txBody>
      </p:sp>
      <p:sp>
        <p:nvSpPr>
          <p:cNvPr id="4" name="TextBox 3">
            <a:extLst>
              <a:ext uri="{FF2B5EF4-FFF2-40B4-BE49-F238E27FC236}">
                <a16:creationId xmlns:a16="http://schemas.microsoft.com/office/drawing/2014/main" id="{E94AEA23-5094-0B91-9B0E-E3CB6B5D92C7}"/>
              </a:ext>
            </a:extLst>
          </p:cNvPr>
          <p:cNvSpPr txBox="1"/>
          <p:nvPr/>
        </p:nvSpPr>
        <p:spPr>
          <a:xfrm>
            <a:off x="5793288" y="1556451"/>
            <a:ext cx="6100174" cy="369332"/>
          </a:xfrm>
          <a:prstGeom prst="rect">
            <a:avLst/>
          </a:prstGeom>
          <a:noFill/>
        </p:spPr>
        <p:txBody>
          <a:bodyPr wrap="square">
            <a:spAutoFit/>
          </a:bodyPr>
          <a:lstStyle/>
          <a:p>
            <a:r>
              <a:rPr lang="en-US" dirty="0"/>
              <a:t>https://</a:t>
            </a:r>
            <a:r>
              <a:rPr lang="en-US" dirty="0" err="1"/>
              <a:t>www.nature.com</a:t>
            </a:r>
            <a:r>
              <a:rPr lang="en-US" dirty="0"/>
              <a:t>/</a:t>
            </a:r>
            <a:r>
              <a:rPr lang="en-US" dirty="0" err="1"/>
              <a:t>search?author</a:t>
            </a:r>
            <a:r>
              <a:rPr lang="en-US" dirty="0"/>
              <a:t>=Bang%20Wong</a:t>
            </a:r>
          </a:p>
        </p:txBody>
      </p:sp>
    </p:spTree>
    <p:extLst>
      <p:ext uri="{BB962C8B-B14F-4D97-AF65-F5344CB8AC3E}">
        <p14:creationId xmlns:p14="http://schemas.microsoft.com/office/powerpoint/2010/main" val="38538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3649B1-6D87-DCD6-7DA7-27254A23B20B}"/>
              </a:ext>
            </a:extLst>
          </p:cNvPr>
          <p:cNvPicPr>
            <a:picLocks noChangeAspect="1"/>
          </p:cNvPicPr>
          <p:nvPr/>
        </p:nvPicPr>
        <p:blipFill>
          <a:blip r:embed="rId3"/>
          <a:stretch>
            <a:fillRect/>
          </a:stretch>
        </p:blipFill>
        <p:spPr>
          <a:xfrm>
            <a:off x="216335" y="238255"/>
            <a:ext cx="6372355" cy="5338693"/>
          </a:xfrm>
          <a:prstGeom prst="rect">
            <a:avLst/>
          </a:prstGeom>
        </p:spPr>
      </p:pic>
      <p:pic>
        <p:nvPicPr>
          <p:cNvPr id="7" name="Picture 6">
            <a:extLst>
              <a:ext uri="{FF2B5EF4-FFF2-40B4-BE49-F238E27FC236}">
                <a16:creationId xmlns:a16="http://schemas.microsoft.com/office/drawing/2014/main" id="{6EA45A3C-65AF-19F1-0FDB-C9DC1E58873D}"/>
              </a:ext>
            </a:extLst>
          </p:cNvPr>
          <p:cNvPicPr>
            <a:picLocks noChangeAspect="1"/>
          </p:cNvPicPr>
          <p:nvPr/>
        </p:nvPicPr>
        <p:blipFill>
          <a:blip r:embed="rId4"/>
          <a:stretch>
            <a:fillRect/>
          </a:stretch>
        </p:blipFill>
        <p:spPr>
          <a:xfrm>
            <a:off x="5398718" y="4489548"/>
            <a:ext cx="6793282" cy="2352366"/>
          </a:xfrm>
          <a:prstGeom prst="rect">
            <a:avLst/>
          </a:prstGeom>
        </p:spPr>
      </p:pic>
      <p:sp>
        <p:nvSpPr>
          <p:cNvPr id="8" name="TextBox 7">
            <a:extLst>
              <a:ext uri="{FF2B5EF4-FFF2-40B4-BE49-F238E27FC236}">
                <a16:creationId xmlns:a16="http://schemas.microsoft.com/office/drawing/2014/main" id="{2C4C66B1-F474-F145-946F-CAB045EC6A10}"/>
              </a:ext>
            </a:extLst>
          </p:cNvPr>
          <p:cNvSpPr txBox="1"/>
          <p:nvPr/>
        </p:nvSpPr>
        <p:spPr>
          <a:xfrm>
            <a:off x="7615825" y="764088"/>
            <a:ext cx="2807372" cy="584775"/>
          </a:xfrm>
          <a:prstGeom prst="rect">
            <a:avLst/>
          </a:prstGeom>
          <a:noFill/>
        </p:spPr>
        <p:txBody>
          <a:bodyPr wrap="none" rtlCol="0">
            <a:spAutoFit/>
          </a:bodyPr>
          <a:lstStyle/>
          <a:p>
            <a:r>
              <a:rPr lang="en-US" sz="3200" b="1" dirty="0"/>
              <a:t>Network charts</a:t>
            </a:r>
          </a:p>
        </p:txBody>
      </p:sp>
    </p:spTree>
    <p:extLst>
      <p:ext uri="{BB962C8B-B14F-4D97-AF65-F5344CB8AC3E}">
        <p14:creationId xmlns:p14="http://schemas.microsoft.com/office/powerpoint/2010/main" val="166248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D3888B8-7DFA-9CFB-C540-698100551FAB}"/>
              </a:ext>
            </a:extLst>
          </p:cNvPr>
          <p:cNvSpPr txBox="1"/>
          <p:nvPr/>
        </p:nvSpPr>
        <p:spPr>
          <a:xfrm>
            <a:off x="3361039" y="284205"/>
            <a:ext cx="2089739" cy="461665"/>
          </a:xfrm>
          <a:prstGeom prst="rect">
            <a:avLst/>
          </a:prstGeom>
          <a:noFill/>
        </p:spPr>
        <p:txBody>
          <a:bodyPr wrap="none" rtlCol="0">
            <a:spAutoFit/>
          </a:bodyPr>
          <a:lstStyle/>
          <a:p>
            <a:r>
              <a:rPr lang="en-US" sz="2400" b="1" dirty="0"/>
              <a:t>Chord Diagram</a:t>
            </a:r>
          </a:p>
        </p:txBody>
      </p:sp>
      <p:pic>
        <p:nvPicPr>
          <p:cNvPr id="23554" name="Picture 2" descr="Synteny analysis of watermelon WRKY genes. Chromosomes 1-11 were shown... |  Download Scientific Diagram">
            <a:extLst>
              <a:ext uri="{FF2B5EF4-FFF2-40B4-BE49-F238E27FC236}">
                <a16:creationId xmlns:a16="http://schemas.microsoft.com/office/drawing/2014/main" id="{7B5D8643-4535-0387-9BC7-7A7234398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558" y="987323"/>
            <a:ext cx="5450778" cy="5438190"/>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90ED7009-F3AC-DEE4-473C-49945D595C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66" y="359120"/>
            <a:ext cx="5694849" cy="306988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figure 3">
            <a:extLst>
              <a:ext uri="{FF2B5EF4-FFF2-40B4-BE49-F238E27FC236}">
                <a16:creationId xmlns:a16="http://schemas.microsoft.com/office/drawing/2014/main" id="{738990FA-881F-2F7D-A537-C5DC199B15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58" y="3657600"/>
            <a:ext cx="3224107"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0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The Evolutionary History of R2R3-MYB Proteins Across 50 Eukaryotes: New  Insights Into Subfamily Classification and Expansion | Scientific Reports">
            <a:extLst>
              <a:ext uri="{FF2B5EF4-FFF2-40B4-BE49-F238E27FC236}">
                <a16:creationId xmlns:a16="http://schemas.microsoft.com/office/drawing/2014/main" id="{DF861A1A-2E12-5847-BC2B-DF94E2D07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9041" y="757999"/>
            <a:ext cx="3612811" cy="29112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922287-0C62-BFF8-DA27-6E8720E084A7}"/>
              </a:ext>
            </a:extLst>
          </p:cNvPr>
          <p:cNvSpPr txBox="1"/>
          <p:nvPr/>
        </p:nvSpPr>
        <p:spPr>
          <a:xfrm>
            <a:off x="2285999" y="234779"/>
            <a:ext cx="1914370" cy="523220"/>
          </a:xfrm>
          <a:prstGeom prst="rect">
            <a:avLst/>
          </a:prstGeom>
          <a:noFill/>
        </p:spPr>
        <p:txBody>
          <a:bodyPr wrap="none" rtlCol="0">
            <a:spAutoFit/>
          </a:bodyPr>
          <a:lstStyle/>
          <a:p>
            <a:r>
              <a:rPr lang="en-US" sz="2800" b="1" dirty="0"/>
              <a:t>Phylograms</a:t>
            </a:r>
          </a:p>
        </p:txBody>
      </p:sp>
      <p:pic>
        <p:nvPicPr>
          <p:cNvPr id="24578" name="Picture 2" descr="Fig. 1">
            <a:extLst>
              <a:ext uri="{FF2B5EF4-FFF2-40B4-BE49-F238E27FC236}">
                <a16:creationId xmlns:a16="http://schemas.microsoft.com/office/drawing/2014/main" id="{6E89DA1B-828D-F6AB-64AE-B109DA08F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547" y="2798122"/>
            <a:ext cx="5542453" cy="3991231"/>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Angiosperm phylogeny based on Stevens [9], modified... | Download  Scientific Diagram">
            <a:extLst>
              <a:ext uri="{FF2B5EF4-FFF2-40B4-BE49-F238E27FC236}">
                <a16:creationId xmlns:a16="http://schemas.microsoft.com/office/drawing/2014/main" id="{30F1E0B4-6C73-EB91-5ECD-D992989832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43" y="2516907"/>
            <a:ext cx="3651359" cy="427244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1: A phylogenetic tree drawn by Darwin, in first notebook on... | Download  Scientific Diagram">
            <a:extLst>
              <a:ext uri="{FF2B5EF4-FFF2-40B4-BE49-F238E27FC236}">
                <a16:creationId xmlns:a16="http://schemas.microsoft.com/office/drawing/2014/main" id="{6811D69C-9B9E-805D-A7B7-6490DA9212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737" y="468871"/>
            <a:ext cx="1929110" cy="1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992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1">
            <a:extLst>
              <a:ext uri="{FF2B5EF4-FFF2-40B4-BE49-F238E27FC236}">
                <a16:creationId xmlns:a16="http://schemas.microsoft.com/office/drawing/2014/main" id="{5A1A87A1-EFA2-B9FC-A589-CF0AC3F65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728" y="0"/>
            <a:ext cx="647858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1D193-2689-0308-80F9-2FE6280A8696}"/>
              </a:ext>
            </a:extLst>
          </p:cNvPr>
          <p:cNvSpPr txBox="1"/>
          <p:nvPr/>
        </p:nvSpPr>
        <p:spPr>
          <a:xfrm>
            <a:off x="7480495" y="5753686"/>
            <a:ext cx="4026877" cy="923330"/>
          </a:xfrm>
          <a:prstGeom prst="rect">
            <a:avLst/>
          </a:prstGeom>
          <a:noFill/>
        </p:spPr>
        <p:txBody>
          <a:bodyPr wrap="square">
            <a:spAutoFit/>
          </a:bodyPr>
          <a:lstStyle/>
          <a:p>
            <a:r>
              <a:rPr lang="en-US" dirty="0"/>
              <a:t>https://</a:t>
            </a:r>
            <a:r>
              <a:rPr lang="en-US" dirty="0" err="1"/>
              <a:t>bmcbioinformatics.biomedcentral.com</a:t>
            </a:r>
            <a:r>
              <a:rPr lang="en-US" dirty="0"/>
              <a:t>/articles/10.1186/s12859-019-2968-1</a:t>
            </a:r>
          </a:p>
        </p:txBody>
      </p:sp>
      <p:sp>
        <p:nvSpPr>
          <p:cNvPr id="6" name="TextBox 5">
            <a:extLst>
              <a:ext uri="{FF2B5EF4-FFF2-40B4-BE49-F238E27FC236}">
                <a16:creationId xmlns:a16="http://schemas.microsoft.com/office/drawing/2014/main" id="{2AF91F88-36E8-03D5-0AE7-15FAB20DF635}"/>
              </a:ext>
            </a:extLst>
          </p:cNvPr>
          <p:cNvSpPr txBox="1"/>
          <p:nvPr/>
        </p:nvSpPr>
        <p:spPr>
          <a:xfrm>
            <a:off x="8711513" y="180984"/>
            <a:ext cx="2268698" cy="830997"/>
          </a:xfrm>
          <a:prstGeom prst="rect">
            <a:avLst/>
          </a:prstGeom>
          <a:noFill/>
        </p:spPr>
        <p:txBody>
          <a:bodyPr wrap="none" rtlCol="0">
            <a:spAutoFit/>
          </a:bodyPr>
          <a:lstStyle/>
          <a:p>
            <a:pPr algn="ctr"/>
            <a:r>
              <a:rPr lang="en-US" sz="2400" b="1" dirty="0" err="1"/>
              <a:t>RNASeq</a:t>
            </a:r>
            <a:r>
              <a:rPr lang="en-US" sz="2400" b="1" dirty="0"/>
              <a:t> data</a:t>
            </a:r>
          </a:p>
          <a:p>
            <a:pPr algn="ctr"/>
            <a:r>
              <a:rPr lang="en-US" sz="2400" b="1" dirty="0"/>
              <a:t>Dense and noisy</a:t>
            </a:r>
          </a:p>
        </p:txBody>
      </p:sp>
      <p:sp>
        <p:nvSpPr>
          <p:cNvPr id="7" name="TextBox 6">
            <a:extLst>
              <a:ext uri="{FF2B5EF4-FFF2-40B4-BE49-F238E27FC236}">
                <a16:creationId xmlns:a16="http://schemas.microsoft.com/office/drawing/2014/main" id="{7C29D97C-6E25-9953-68A1-147E36F4E49B}"/>
              </a:ext>
            </a:extLst>
          </p:cNvPr>
          <p:cNvSpPr txBox="1"/>
          <p:nvPr/>
        </p:nvSpPr>
        <p:spPr>
          <a:xfrm>
            <a:off x="7489676" y="1579502"/>
            <a:ext cx="4190929" cy="646331"/>
          </a:xfrm>
          <a:prstGeom prst="rect">
            <a:avLst/>
          </a:prstGeom>
          <a:noFill/>
        </p:spPr>
        <p:txBody>
          <a:bodyPr wrap="square" rtlCol="0">
            <a:spAutoFit/>
          </a:bodyPr>
          <a:lstStyle/>
          <a:p>
            <a:r>
              <a:rPr lang="en-US" dirty="0"/>
              <a:t>Some patterns are obscured in boxplots, but can bee seen in PCA or line plots</a:t>
            </a:r>
          </a:p>
        </p:txBody>
      </p:sp>
    </p:spTree>
    <p:extLst>
      <p:ext uri="{BB962C8B-B14F-4D97-AF65-F5344CB8AC3E}">
        <p14:creationId xmlns:p14="http://schemas.microsoft.com/office/powerpoint/2010/main" val="343965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8129DC2-40A4-4013-7E50-7BF6DFB530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146" y="1605996"/>
            <a:ext cx="3730401" cy="430861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96A46384-EDBE-CE0A-C1BB-0F68A7E4F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53" y="557408"/>
            <a:ext cx="7774570" cy="57431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37EE13-D954-9D36-3492-4505E99C80C4}"/>
              </a:ext>
            </a:extLst>
          </p:cNvPr>
          <p:cNvSpPr txBox="1"/>
          <p:nvPr/>
        </p:nvSpPr>
        <p:spPr>
          <a:xfrm>
            <a:off x="3509426" y="188933"/>
            <a:ext cx="4735720" cy="523220"/>
          </a:xfrm>
          <a:prstGeom prst="rect">
            <a:avLst/>
          </a:prstGeom>
          <a:noFill/>
        </p:spPr>
        <p:txBody>
          <a:bodyPr wrap="none" rtlCol="0">
            <a:spAutoFit/>
          </a:bodyPr>
          <a:lstStyle/>
          <a:p>
            <a:r>
              <a:rPr lang="en-US" sz="2800" b="1" dirty="0"/>
              <a:t>First steps in data </a:t>
            </a:r>
            <a:r>
              <a:rPr lang="en-US" sz="2800" b="1" dirty="0" err="1"/>
              <a:t>visualisation</a:t>
            </a:r>
            <a:endParaRPr lang="en-US" sz="2800" b="1" dirty="0"/>
          </a:p>
        </p:txBody>
      </p:sp>
    </p:spTree>
    <p:extLst>
      <p:ext uri="{BB962C8B-B14F-4D97-AF65-F5344CB8AC3E}">
        <p14:creationId xmlns:p14="http://schemas.microsoft.com/office/powerpoint/2010/main" val="2252960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ig. 7">
            <a:extLst>
              <a:ext uri="{FF2B5EF4-FFF2-40B4-BE49-F238E27FC236}">
                <a16:creationId xmlns:a16="http://schemas.microsoft.com/office/drawing/2014/main" id="{CAECBDC3-3A87-A463-4CA9-65D1CBB50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67" y="0"/>
            <a:ext cx="7431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93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9C80ED-050B-E4C1-EFCD-3BB116BC9689}"/>
              </a:ext>
            </a:extLst>
          </p:cNvPr>
          <p:cNvPicPr>
            <a:picLocks noChangeAspect="1"/>
          </p:cNvPicPr>
          <p:nvPr/>
        </p:nvPicPr>
        <p:blipFill>
          <a:blip r:embed="rId3"/>
          <a:stretch>
            <a:fillRect/>
          </a:stretch>
        </p:blipFill>
        <p:spPr>
          <a:xfrm>
            <a:off x="276765" y="445770"/>
            <a:ext cx="5670645" cy="5845126"/>
          </a:xfrm>
          <a:prstGeom prst="rect">
            <a:avLst/>
          </a:prstGeom>
        </p:spPr>
      </p:pic>
      <p:sp>
        <p:nvSpPr>
          <p:cNvPr id="10" name="TextBox 9">
            <a:extLst>
              <a:ext uri="{FF2B5EF4-FFF2-40B4-BE49-F238E27FC236}">
                <a16:creationId xmlns:a16="http://schemas.microsoft.com/office/drawing/2014/main" id="{D6AF4419-6FA2-DE21-4C01-9BDEFE2A1EC1}"/>
              </a:ext>
            </a:extLst>
          </p:cNvPr>
          <p:cNvSpPr txBox="1"/>
          <p:nvPr/>
        </p:nvSpPr>
        <p:spPr>
          <a:xfrm>
            <a:off x="6094096" y="788313"/>
            <a:ext cx="6097904" cy="923330"/>
          </a:xfrm>
          <a:prstGeom prst="rect">
            <a:avLst/>
          </a:prstGeom>
          <a:noFill/>
        </p:spPr>
        <p:txBody>
          <a:bodyPr wrap="square">
            <a:spAutoFit/>
          </a:bodyPr>
          <a:lstStyle/>
          <a:p>
            <a:r>
              <a:rPr lang="en-GB" dirty="0"/>
              <a:t>Distribution of single cell RNA-</a:t>
            </a:r>
            <a:r>
              <a:rPr lang="en-GB" dirty="0" err="1"/>
              <a:t>seq</a:t>
            </a:r>
            <a:r>
              <a:rPr lang="en-GB" dirty="0"/>
              <a:t> gene expression (unique molecular identifier [UMI] count) across different replicates and species</a:t>
            </a:r>
            <a:endParaRPr lang="en-US" dirty="0"/>
          </a:p>
        </p:txBody>
      </p:sp>
      <p:sp>
        <p:nvSpPr>
          <p:cNvPr id="11" name="TextBox 10">
            <a:extLst>
              <a:ext uri="{FF2B5EF4-FFF2-40B4-BE49-F238E27FC236}">
                <a16:creationId xmlns:a16="http://schemas.microsoft.com/office/drawing/2014/main" id="{46BE22CB-FF32-0622-88E2-9B3DE1B7299A}"/>
              </a:ext>
            </a:extLst>
          </p:cNvPr>
          <p:cNvSpPr txBox="1"/>
          <p:nvPr/>
        </p:nvSpPr>
        <p:spPr>
          <a:xfrm>
            <a:off x="6720841" y="2846070"/>
            <a:ext cx="4480560" cy="1754326"/>
          </a:xfrm>
          <a:prstGeom prst="rect">
            <a:avLst/>
          </a:prstGeom>
          <a:noFill/>
        </p:spPr>
        <p:txBody>
          <a:bodyPr wrap="square" rtlCol="0">
            <a:spAutoFit/>
          </a:bodyPr>
          <a:lstStyle/>
          <a:p>
            <a:r>
              <a:rPr lang="en-US" dirty="0"/>
              <a:t>The violin plots show more data than a boxplot, but in the same space</a:t>
            </a:r>
          </a:p>
          <a:p>
            <a:r>
              <a:rPr lang="en-US" dirty="0" err="1"/>
              <a:t>Colour</a:t>
            </a:r>
            <a:r>
              <a:rPr lang="en-US" dirty="0"/>
              <a:t> is useful to distinguish the different species.</a:t>
            </a:r>
          </a:p>
          <a:p>
            <a:r>
              <a:rPr lang="en-US" dirty="0"/>
              <a:t>Big and subtle differences can both be seen.</a:t>
            </a:r>
          </a:p>
          <a:p>
            <a:endParaRPr lang="en-US" dirty="0"/>
          </a:p>
        </p:txBody>
      </p:sp>
    </p:spTree>
    <p:extLst>
      <p:ext uri="{BB962C8B-B14F-4D97-AF65-F5344CB8AC3E}">
        <p14:creationId xmlns:p14="http://schemas.microsoft.com/office/powerpoint/2010/main" val="2565730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F46294-E00F-8787-DFBD-1B5083C8A73D}"/>
              </a:ext>
            </a:extLst>
          </p:cNvPr>
          <p:cNvPicPr>
            <a:picLocks noChangeAspect="1"/>
          </p:cNvPicPr>
          <p:nvPr/>
        </p:nvPicPr>
        <p:blipFill>
          <a:blip r:embed="rId3"/>
          <a:stretch>
            <a:fillRect/>
          </a:stretch>
        </p:blipFill>
        <p:spPr>
          <a:xfrm>
            <a:off x="0" y="960610"/>
            <a:ext cx="12192000" cy="4936780"/>
          </a:xfrm>
          <a:prstGeom prst="rect">
            <a:avLst/>
          </a:prstGeom>
        </p:spPr>
      </p:pic>
      <p:sp>
        <p:nvSpPr>
          <p:cNvPr id="6" name="TextBox 5">
            <a:extLst>
              <a:ext uri="{FF2B5EF4-FFF2-40B4-BE49-F238E27FC236}">
                <a16:creationId xmlns:a16="http://schemas.microsoft.com/office/drawing/2014/main" id="{9671122A-4FA6-FCBA-C1E2-5D4EC84B22FD}"/>
              </a:ext>
            </a:extLst>
          </p:cNvPr>
          <p:cNvSpPr txBox="1"/>
          <p:nvPr/>
        </p:nvSpPr>
        <p:spPr>
          <a:xfrm>
            <a:off x="3052689" y="295422"/>
            <a:ext cx="1695529" cy="461665"/>
          </a:xfrm>
          <a:prstGeom prst="rect">
            <a:avLst/>
          </a:prstGeom>
          <a:noFill/>
        </p:spPr>
        <p:txBody>
          <a:bodyPr wrap="none" rtlCol="0">
            <a:spAutoFit/>
          </a:bodyPr>
          <a:lstStyle/>
          <a:p>
            <a:r>
              <a:rPr lang="en-US" sz="2400" b="1" dirty="0"/>
              <a:t>Spatial data</a:t>
            </a:r>
          </a:p>
        </p:txBody>
      </p:sp>
      <p:sp>
        <p:nvSpPr>
          <p:cNvPr id="7" name="TextBox 6">
            <a:extLst>
              <a:ext uri="{FF2B5EF4-FFF2-40B4-BE49-F238E27FC236}">
                <a16:creationId xmlns:a16="http://schemas.microsoft.com/office/drawing/2014/main" id="{06496086-66AE-C77C-9258-2D0014842BAA}"/>
              </a:ext>
            </a:extLst>
          </p:cNvPr>
          <p:cNvSpPr txBox="1"/>
          <p:nvPr/>
        </p:nvSpPr>
        <p:spPr>
          <a:xfrm>
            <a:off x="698015" y="5916247"/>
            <a:ext cx="10795969" cy="369332"/>
          </a:xfrm>
          <a:prstGeom prst="rect">
            <a:avLst/>
          </a:prstGeom>
          <a:noFill/>
        </p:spPr>
        <p:txBody>
          <a:bodyPr wrap="none" rtlCol="0">
            <a:spAutoFit/>
          </a:bodyPr>
          <a:lstStyle/>
          <a:p>
            <a:r>
              <a:rPr lang="en-US" dirty="0"/>
              <a:t>Plotting homozygosity, depth of sequencing and location of sample for Begonia samples form Papua New Guinea</a:t>
            </a:r>
          </a:p>
        </p:txBody>
      </p:sp>
    </p:spTree>
    <p:extLst>
      <p:ext uri="{BB962C8B-B14F-4D97-AF65-F5344CB8AC3E}">
        <p14:creationId xmlns:p14="http://schemas.microsoft.com/office/powerpoint/2010/main" val="332756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xkcd: California">
            <a:extLst>
              <a:ext uri="{FF2B5EF4-FFF2-40B4-BE49-F238E27FC236}">
                <a16:creationId xmlns:a16="http://schemas.microsoft.com/office/drawing/2014/main" id="{A088537D-CE82-69B9-A880-C318E901D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081" y="1339678"/>
            <a:ext cx="9398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7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Online Communities 2">
            <a:extLst>
              <a:ext uri="{FF2B5EF4-FFF2-40B4-BE49-F238E27FC236}">
                <a16:creationId xmlns:a16="http://schemas.microsoft.com/office/drawing/2014/main" id="{099E29CD-DF9C-7296-14BD-362A21F09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3" y="0"/>
            <a:ext cx="59007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Online Communities">
            <a:extLst>
              <a:ext uri="{FF2B5EF4-FFF2-40B4-BE49-F238E27FC236}">
                <a16:creationId xmlns:a16="http://schemas.microsoft.com/office/drawing/2014/main" id="{60F56906-600A-51FE-F13F-562888F68E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29" y="988540"/>
            <a:ext cx="6213202" cy="58694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82DEEEB-12AB-84AD-1972-B27D60C29243}"/>
              </a:ext>
            </a:extLst>
          </p:cNvPr>
          <p:cNvSpPr txBox="1"/>
          <p:nvPr/>
        </p:nvSpPr>
        <p:spPr>
          <a:xfrm>
            <a:off x="469557" y="518984"/>
            <a:ext cx="652743" cy="369332"/>
          </a:xfrm>
          <a:prstGeom prst="rect">
            <a:avLst/>
          </a:prstGeom>
          <a:noFill/>
        </p:spPr>
        <p:txBody>
          <a:bodyPr wrap="none" rtlCol="0">
            <a:spAutoFit/>
          </a:bodyPr>
          <a:lstStyle/>
          <a:p>
            <a:r>
              <a:rPr lang="en-US" b="1" dirty="0"/>
              <a:t>2007</a:t>
            </a:r>
          </a:p>
        </p:txBody>
      </p:sp>
      <p:sp>
        <p:nvSpPr>
          <p:cNvPr id="5" name="TextBox 4">
            <a:extLst>
              <a:ext uri="{FF2B5EF4-FFF2-40B4-BE49-F238E27FC236}">
                <a16:creationId xmlns:a16="http://schemas.microsoft.com/office/drawing/2014/main" id="{53E60159-2249-6C9E-6524-F1AC4000FB8F}"/>
              </a:ext>
            </a:extLst>
          </p:cNvPr>
          <p:cNvSpPr txBox="1"/>
          <p:nvPr/>
        </p:nvSpPr>
        <p:spPr>
          <a:xfrm>
            <a:off x="5465806" y="149652"/>
            <a:ext cx="652743" cy="369332"/>
          </a:xfrm>
          <a:prstGeom prst="rect">
            <a:avLst/>
          </a:prstGeom>
          <a:noFill/>
        </p:spPr>
        <p:txBody>
          <a:bodyPr wrap="none" rtlCol="0">
            <a:spAutoFit/>
          </a:bodyPr>
          <a:lstStyle/>
          <a:p>
            <a:r>
              <a:rPr lang="en-US" b="1" dirty="0"/>
              <a:t>2010</a:t>
            </a:r>
          </a:p>
        </p:txBody>
      </p:sp>
    </p:spTree>
    <p:extLst>
      <p:ext uri="{BB962C8B-B14F-4D97-AF65-F5344CB8AC3E}">
        <p14:creationId xmlns:p14="http://schemas.microsoft.com/office/powerpoint/2010/main" val="2200981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732831-070D-D08F-91AD-1CE8D4D82700}"/>
              </a:ext>
            </a:extLst>
          </p:cNvPr>
          <p:cNvSpPr txBox="1"/>
          <p:nvPr/>
        </p:nvSpPr>
        <p:spPr>
          <a:xfrm>
            <a:off x="3281141" y="1108953"/>
            <a:ext cx="3878416" cy="707886"/>
          </a:xfrm>
          <a:prstGeom prst="rect">
            <a:avLst/>
          </a:prstGeom>
          <a:noFill/>
        </p:spPr>
        <p:txBody>
          <a:bodyPr wrap="square" rtlCol="0">
            <a:spAutoFit/>
          </a:bodyPr>
          <a:lstStyle/>
          <a:p>
            <a:r>
              <a:rPr lang="en-US" sz="4000" b="1" dirty="0"/>
              <a:t>Plotting </a:t>
            </a:r>
            <a:r>
              <a:rPr lang="en-US" sz="4000" b="1" dirty="0" err="1"/>
              <a:t>caveates</a:t>
            </a:r>
            <a:endParaRPr lang="en-US" sz="4000" b="1" dirty="0"/>
          </a:p>
        </p:txBody>
      </p:sp>
    </p:spTree>
    <p:extLst>
      <p:ext uri="{BB962C8B-B14F-4D97-AF65-F5344CB8AC3E}">
        <p14:creationId xmlns:p14="http://schemas.microsoft.com/office/powerpoint/2010/main" val="869764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bar-chart-types">
            <a:extLst>
              <a:ext uri="{FF2B5EF4-FFF2-40B4-BE49-F238E27FC236}">
                <a16:creationId xmlns:a16="http://schemas.microsoft.com/office/drawing/2014/main" id="{9ED4A25B-8161-5A61-B940-61DD5379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8256"/>
            <a:ext cx="12192000" cy="30210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E73F120-700D-6954-6D59-AF81A28A8B40}"/>
              </a:ext>
            </a:extLst>
          </p:cNvPr>
          <p:cNvPicPr>
            <a:picLocks noChangeAspect="1"/>
          </p:cNvPicPr>
          <p:nvPr/>
        </p:nvPicPr>
        <p:blipFill>
          <a:blip r:embed="rId4"/>
          <a:stretch>
            <a:fillRect/>
          </a:stretch>
        </p:blipFill>
        <p:spPr>
          <a:xfrm>
            <a:off x="219765" y="3759269"/>
            <a:ext cx="4622800" cy="2705100"/>
          </a:xfrm>
          <a:prstGeom prst="rect">
            <a:avLst/>
          </a:prstGeom>
        </p:spPr>
      </p:pic>
      <p:pic>
        <p:nvPicPr>
          <p:cNvPr id="11" name="Picture 10">
            <a:extLst>
              <a:ext uri="{FF2B5EF4-FFF2-40B4-BE49-F238E27FC236}">
                <a16:creationId xmlns:a16="http://schemas.microsoft.com/office/drawing/2014/main" id="{7D7BAECD-442D-F989-ED1F-6FB27EC395FF}"/>
              </a:ext>
            </a:extLst>
          </p:cNvPr>
          <p:cNvPicPr>
            <a:picLocks noChangeAspect="1"/>
          </p:cNvPicPr>
          <p:nvPr/>
        </p:nvPicPr>
        <p:blipFill>
          <a:blip r:embed="rId5"/>
          <a:stretch>
            <a:fillRect/>
          </a:stretch>
        </p:blipFill>
        <p:spPr>
          <a:xfrm>
            <a:off x="6486132" y="3759269"/>
            <a:ext cx="4622800" cy="3094337"/>
          </a:xfrm>
          <a:prstGeom prst="rect">
            <a:avLst/>
          </a:prstGeom>
        </p:spPr>
      </p:pic>
      <p:sp>
        <p:nvSpPr>
          <p:cNvPr id="12" name="TextBox 11">
            <a:extLst>
              <a:ext uri="{FF2B5EF4-FFF2-40B4-BE49-F238E27FC236}">
                <a16:creationId xmlns:a16="http://schemas.microsoft.com/office/drawing/2014/main" id="{99B10B22-E0E1-4B52-66C0-03827CB787B3}"/>
              </a:ext>
            </a:extLst>
          </p:cNvPr>
          <p:cNvSpPr txBox="1"/>
          <p:nvPr/>
        </p:nvSpPr>
        <p:spPr>
          <a:xfrm>
            <a:off x="0" y="368924"/>
            <a:ext cx="2360070" cy="369332"/>
          </a:xfrm>
          <a:prstGeom prst="rect">
            <a:avLst/>
          </a:prstGeom>
          <a:noFill/>
        </p:spPr>
        <p:txBody>
          <a:bodyPr wrap="none" rtlCol="0">
            <a:spAutoFit/>
          </a:bodyPr>
          <a:lstStyle/>
          <a:p>
            <a:r>
              <a:rPr lang="en-US" dirty="0">
                <a:solidFill>
                  <a:srgbClr val="FF0000"/>
                </a:solidFill>
              </a:rPr>
              <a:t>Values of dotted blocks</a:t>
            </a:r>
          </a:p>
        </p:txBody>
      </p:sp>
      <p:sp>
        <p:nvSpPr>
          <p:cNvPr id="13" name="TextBox 12">
            <a:extLst>
              <a:ext uri="{FF2B5EF4-FFF2-40B4-BE49-F238E27FC236}">
                <a16:creationId xmlns:a16="http://schemas.microsoft.com/office/drawing/2014/main" id="{7E63FC66-BEC9-3458-D5D9-19B7D9878205}"/>
              </a:ext>
            </a:extLst>
          </p:cNvPr>
          <p:cNvSpPr txBox="1"/>
          <p:nvPr/>
        </p:nvSpPr>
        <p:spPr>
          <a:xfrm>
            <a:off x="32113" y="3595293"/>
            <a:ext cx="1690014" cy="369332"/>
          </a:xfrm>
          <a:prstGeom prst="rect">
            <a:avLst/>
          </a:prstGeom>
          <a:noFill/>
        </p:spPr>
        <p:txBody>
          <a:bodyPr wrap="none" rtlCol="0">
            <a:spAutoFit/>
          </a:bodyPr>
          <a:lstStyle/>
          <a:p>
            <a:r>
              <a:rPr lang="en-US" dirty="0">
                <a:solidFill>
                  <a:srgbClr val="FF0000"/>
                </a:solidFill>
              </a:rPr>
              <a:t>Ordering by size</a:t>
            </a:r>
          </a:p>
        </p:txBody>
      </p:sp>
      <p:sp>
        <p:nvSpPr>
          <p:cNvPr id="14" name="Rectangle 13">
            <a:extLst>
              <a:ext uri="{FF2B5EF4-FFF2-40B4-BE49-F238E27FC236}">
                <a16:creationId xmlns:a16="http://schemas.microsoft.com/office/drawing/2014/main" id="{0B3FE4AF-9F51-5E2A-D0B1-E65B635AF4A8}"/>
              </a:ext>
            </a:extLst>
          </p:cNvPr>
          <p:cNvSpPr/>
          <p:nvPr/>
        </p:nvSpPr>
        <p:spPr>
          <a:xfrm>
            <a:off x="168814" y="851095"/>
            <a:ext cx="2360070" cy="2785403"/>
          </a:xfrm>
          <a:prstGeom prst="rect">
            <a:avLst/>
          </a:prstGeom>
          <a:solidFill>
            <a:srgbClr val="FF0000">
              <a:alpha val="2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D850C2-E326-D2DA-DDA6-B131A031387F}"/>
              </a:ext>
            </a:extLst>
          </p:cNvPr>
          <p:cNvSpPr/>
          <p:nvPr/>
        </p:nvSpPr>
        <p:spPr>
          <a:xfrm>
            <a:off x="2543910" y="851095"/>
            <a:ext cx="2360070" cy="2785403"/>
          </a:xfrm>
          <a:prstGeom prst="rect">
            <a:avLst/>
          </a:prstGeom>
          <a:solidFill>
            <a:srgbClr val="FF0000">
              <a:alpha val="3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DF3A64-E63D-DD73-5208-545903BF66F9}"/>
              </a:ext>
            </a:extLst>
          </p:cNvPr>
          <p:cNvSpPr/>
          <p:nvPr/>
        </p:nvSpPr>
        <p:spPr>
          <a:xfrm>
            <a:off x="4890866" y="851095"/>
            <a:ext cx="2360070" cy="2785403"/>
          </a:xfrm>
          <a:prstGeom prst="rect">
            <a:avLst/>
          </a:prstGeom>
          <a:solidFill>
            <a:srgbClr val="FF0000">
              <a:alpha val="3607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EB751D1-1D46-5903-BF11-1A0F63088C84}"/>
              </a:ext>
            </a:extLst>
          </p:cNvPr>
          <p:cNvSpPr/>
          <p:nvPr/>
        </p:nvSpPr>
        <p:spPr>
          <a:xfrm>
            <a:off x="7251894" y="851095"/>
            <a:ext cx="2360070" cy="2785403"/>
          </a:xfrm>
          <a:prstGeom prst="rect">
            <a:avLst/>
          </a:prstGeom>
          <a:solidFill>
            <a:srgbClr val="FF000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FC1D2E9-F538-3396-F629-2552C05529A5}"/>
              </a:ext>
            </a:extLst>
          </p:cNvPr>
          <p:cNvSpPr/>
          <p:nvPr/>
        </p:nvSpPr>
        <p:spPr>
          <a:xfrm>
            <a:off x="9629335" y="851095"/>
            <a:ext cx="2360070" cy="2785403"/>
          </a:xfrm>
          <a:prstGeom prst="rect">
            <a:avLst/>
          </a:prstGeom>
          <a:solidFill>
            <a:srgbClr val="FF0000">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21A30F6-9639-E876-EB05-CAC985F2BBC7}"/>
              </a:ext>
            </a:extLst>
          </p:cNvPr>
          <p:cNvSpPr/>
          <p:nvPr/>
        </p:nvSpPr>
        <p:spPr>
          <a:xfrm>
            <a:off x="2460093" y="3964625"/>
            <a:ext cx="2198611" cy="2499744"/>
          </a:xfrm>
          <a:prstGeom prst="rect">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F0B9B55A-A654-2132-98F6-6D5539210AF5}"/>
              </a:ext>
            </a:extLst>
          </p:cNvPr>
          <p:cNvSpPr/>
          <p:nvPr/>
        </p:nvSpPr>
        <p:spPr>
          <a:xfrm>
            <a:off x="247658" y="3964625"/>
            <a:ext cx="2198611" cy="249974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7A0FB41-AB98-B468-D43D-1819B3A5B7DD}"/>
              </a:ext>
            </a:extLst>
          </p:cNvPr>
          <p:cNvSpPr txBox="1"/>
          <p:nvPr/>
        </p:nvSpPr>
        <p:spPr>
          <a:xfrm>
            <a:off x="3390314" y="153651"/>
            <a:ext cx="4466992" cy="523220"/>
          </a:xfrm>
          <a:prstGeom prst="rect">
            <a:avLst/>
          </a:prstGeom>
          <a:noFill/>
        </p:spPr>
        <p:txBody>
          <a:bodyPr wrap="none" rtlCol="0">
            <a:spAutoFit/>
          </a:bodyPr>
          <a:lstStyle/>
          <a:p>
            <a:r>
              <a:rPr lang="en-US" sz="2800" b="1" dirty="0"/>
              <a:t>Errors in chart interpretation</a:t>
            </a:r>
          </a:p>
        </p:txBody>
      </p:sp>
    </p:spTree>
    <p:extLst>
      <p:ext uri="{BB962C8B-B14F-4D97-AF65-F5344CB8AC3E}">
        <p14:creationId xmlns:p14="http://schemas.microsoft.com/office/powerpoint/2010/main" val="2752198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1019F6-6BD6-E020-31DE-7E006DA8F119}"/>
              </a:ext>
            </a:extLst>
          </p:cNvPr>
          <p:cNvPicPr>
            <a:picLocks noChangeAspect="1"/>
          </p:cNvPicPr>
          <p:nvPr/>
        </p:nvPicPr>
        <p:blipFill>
          <a:blip r:embed="rId3"/>
          <a:stretch>
            <a:fillRect/>
          </a:stretch>
        </p:blipFill>
        <p:spPr>
          <a:xfrm>
            <a:off x="5857832" y="186494"/>
            <a:ext cx="5672726" cy="5437761"/>
          </a:xfrm>
          <a:prstGeom prst="rect">
            <a:avLst/>
          </a:prstGeom>
        </p:spPr>
      </p:pic>
      <p:pic>
        <p:nvPicPr>
          <p:cNvPr id="7" name="Picture 6">
            <a:extLst>
              <a:ext uri="{FF2B5EF4-FFF2-40B4-BE49-F238E27FC236}">
                <a16:creationId xmlns:a16="http://schemas.microsoft.com/office/drawing/2014/main" id="{FE03F897-E799-AB08-89ED-B2EB1098EAF3}"/>
              </a:ext>
            </a:extLst>
          </p:cNvPr>
          <p:cNvPicPr>
            <a:picLocks noChangeAspect="1"/>
          </p:cNvPicPr>
          <p:nvPr/>
        </p:nvPicPr>
        <p:blipFill>
          <a:blip r:embed="rId4"/>
          <a:stretch>
            <a:fillRect/>
          </a:stretch>
        </p:blipFill>
        <p:spPr>
          <a:xfrm>
            <a:off x="552854" y="3689525"/>
            <a:ext cx="4556488" cy="2489627"/>
          </a:xfrm>
          <a:prstGeom prst="rect">
            <a:avLst/>
          </a:prstGeom>
        </p:spPr>
      </p:pic>
      <p:pic>
        <p:nvPicPr>
          <p:cNvPr id="11" name="Picture 10">
            <a:extLst>
              <a:ext uri="{FF2B5EF4-FFF2-40B4-BE49-F238E27FC236}">
                <a16:creationId xmlns:a16="http://schemas.microsoft.com/office/drawing/2014/main" id="{7F036BB1-A7B9-237E-36D7-E48B95E90A00}"/>
              </a:ext>
            </a:extLst>
          </p:cNvPr>
          <p:cNvPicPr>
            <a:picLocks noChangeAspect="1"/>
          </p:cNvPicPr>
          <p:nvPr/>
        </p:nvPicPr>
        <p:blipFill>
          <a:blip r:embed="rId5"/>
          <a:stretch>
            <a:fillRect/>
          </a:stretch>
        </p:blipFill>
        <p:spPr>
          <a:xfrm>
            <a:off x="552854" y="933887"/>
            <a:ext cx="5011284" cy="2310287"/>
          </a:xfrm>
          <a:prstGeom prst="rect">
            <a:avLst/>
          </a:prstGeom>
        </p:spPr>
      </p:pic>
      <p:sp>
        <p:nvSpPr>
          <p:cNvPr id="12" name="TextBox 11">
            <a:extLst>
              <a:ext uri="{FF2B5EF4-FFF2-40B4-BE49-F238E27FC236}">
                <a16:creationId xmlns:a16="http://schemas.microsoft.com/office/drawing/2014/main" id="{B606A6B6-E56A-9250-35CB-D49139A1C80E}"/>
              </a:ext>
            </a:extLst>
          </p:cNvPr>
          <p:cNvSpPr txBox="1"/>
          <p:nvPr/>
        </p:nvSpPr>
        <p:spPr>
          <a:xfrm>
            <a:off x="714364" y="239729"/>
            <a:ext cx="4233467" cy="954107"/>
          </a:xfrm>
          <a:prstGeom prst="rect">
            <a:avLst/>
          </a:prstGeom>
          <a:noFill/>
        </p:spPr>
        <p:txBody>
          <a:bodyPr wrap="none" rtlCol="0">
            <a:spAutoFit/>
          </a:bodyPr>
          <a:lstStyle/>
          <a:p>
            <a:pPr algn="ctr"/>
            <a:r>
              <a:rPr lang="en-US" sz="3200" b="1" dirty="0"/>
              <a:t>Picking </a:t>
            </a:r>
            <a:r>
              <a:rPr lang="en-US" sz="3200" b="1" dirty="0" err="1"/>
              <a:t>colour</a:t>
            </a:r>
            <a:r>
              <a:rPr lang="en-US" sz="3200" b="1" dirty="0"/>
              <a:t> gradients</a:t>
            </a:r>
          </a:p>
          <a:p>
            <a:pPr algn="ctr"/>
            <a:r>
              <a:rPr lang="en-US" sz="2400" dirty="0"/>
              <a:t>Affects how data is perceived</a:t>
            </a:r>
          </a:p>
        </p:txBody>
      </p:sp>
      <p:sp>
        <p:nvSpPr>
          <p:cNvPr id="13" name="TextBox 12">
            <a:extLst>
              <a:ext uri="{FF2B5EF4-FFF2-40B4-BE49-F238E27FC236}">
                <a16:creationId xmlns:a16="http://schemas.microsoft.com/office/drawing/2014/main" id="{3C2F4824-A6A2-66BE-177F-5AF42530CAFF}"/>
              </a:ext>
            </a:extLst>
          </p:cNvPr>
          <p:cNvSpPr txBox="1"/>
          <p:nvPr/>
        </p:nvSpPr>
        <p:spPr>
          <a:xfrm>
            <a:off x="552854" y="3168475"/>
            <a:ext cx="4765664" cy="369332"/>
          </a:xfrm>
          <a:prstGeom prst="rect">
            <a:avLst/>
          </a:prstGeom>
          <a:noFill/>
        </p:spPr>
        <p:txBody>
          <a:bodyPr wrap="none" rtlCol="0">
            <a:spAutoFit/>
          </a:bodyPr>
          <a:lstStyle/>
          <a:p>
            <a:r>
              <a:rPr lang="en-US" dirty="0"/>
              <a:t>We can order by intensity easily, not so by </a:t>
            </a:r>
            <a:r>
              <a:rPr lang="en-US" dirty="0" err="1"/>
              <a:t>colour</a:t>
            </a:r>
            <a:endParaRPr lang="en-US" dirty="0"/>
          </a:p>
        </p:txBody>
      </p:sp>
      <p:sp>
        <p:nvSpPr>
          <p:cNvPr id="14" name="TextBox 13">
            <a:extLst>
              <a:ext uri="{FF2B5EF4-FFF2-40B4-BE49-F238E27FC236}">
                <a16:creationId xmlns:a16="http://schemas.microsoft.com/office/drawing/2014/main" id="{B4372311-6343-55CE-1D55-D0C5A64995D2}"/>
              </a:ext>
            </a:extLst>
          </p:cNvPr>
          <p:cNvSpPr txBox="1"/>
          <p:nvPr/>
        </p:nvSpPr>
        <p:spPr>
          <a:xfrm>
            <a:off x="0" y="6290030"/>
            <a:ext cx="6680483" cy="369332"/>
          </a:xfrm>
          <a:prstGeom prst="rect">
            <a:avLst/>
          </a:prstGeom>
          <a:noFill/>
        </p:spPr>
        <p:txBody>
          <a:bodyPr wrap="none" rtlCol="0">
            <a:spAutoFit/>
          </a:bodyPr>
          <a:lstStyle/>
          <a:p>
            <a:r>
              <a:rPr lang="en-US" dirty="0"/>
              <a:t>We are more </a:t>
            </a:r>
            <a:r>
              <a:rPr lang="en-US" dirty="0" err="1"/>
              <a:t>senisitive</a:t>
            </a:r>
            <a:r>
              <a:rPr lang="en-US" dirty="0"/>
              <a:t> to changes in intensity than to </a:t>
            </a:r>
            <a:r>
              <a:rPr lang="en-US" dirty="0" err="1"/>
              <a:t>colour</a:t>
            </a:r>
            <a:r>
              <a:rPr lang="en-US" dirty="0"/>
              <a:t> changes</a:t>
            </a:r>
          </a:p>
        </p:txBody>
      </p:sp>
      <p:sp>
        <p:nvSpPr>
          <p:cNvPr id="15" name="TextBox 14">
            <a:extLst>
              <a:ext uri="{FF2B5EF4-FFF2-40B4-BE49-F238E27FC236}">
                <a16:creationId xmlns:a16="http://schemas.microsoft.com/office/drawing/2014/main" id="{075E5F96-7AAE-0206-9FEE-E82109D9CC5A}"/>
              </a:ext>
            </a:extLst>
          </p:cNvPr>
          <p:cNvSpPr txBox="1"/>
          <p:nvPr/>
        </p:nvSpPr>
        <p:spPr>
          <a:xfrm>
            <a:off x="7562562" y="5482633"/>
            <a:ext cx="2872453" cy="369332"/>
          </a:xfrm>
          <a:prstGeom prst="rect">
            <a:avLst/>
          </a:prstGeom>
          <a:noFill/>
        </p:spPr>
        <p:txBody>
          <a:bodyPr wrap="none" rtlCol="0">
            <a:spAutoFit/>
          </a:bodyPr>
          <a:lstStyle/>
          <a:p>
            <a:r>
              <a:rPr lang="en-US" dirty="0"/>
              <a:t>Same data, different shading</a:t>
            </a:r>
          </a:p>
        </p:txBody>
      </p:sp>
    </p:spTree>
    <p:extLst>
      <p:ext uri="{BB962C8B-B14F-4D97-AF65-F5344CB8AC3E}">
        <p14:creationId xmlns:p14="http://schemas.microsoft.com/office/powerpoint/2010/main" val="3009334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5C11038-C0DB-763B-45FF-BC6319071D07}"/>
              </a:ext>
            </a:extLst>
          </p:cNvPr>
          <p:cNvSpPr txBox="1"/>
          <p:nvPr/>
        </p:nvSpPr>
        <p:spPr>
          <a:xfrm>
            <a:off x="285008" y="356259"/>
            <a:ext cx="5432834" cy="1477328"/>
          </a:xfrm>
          <a:prstGeom prst="rect">
            <a:avLst/>
          </a:prstGeom>
          <a:noFill/>
        </p:spPr>
        <p:txBody>
          <a:bodyPr wrap="none" rtlCol="0">
            <a:spAutoFit/>
          </a:bodyPr>
          <a:lstStyle/>
          <a:p>
            <a:r>
              <a:rPr lang="en-US" dirty="0"/>
              <a:t>More very good info on </a:t>
            </a:r>
            <a:r>
              <a:rPr lang="en-US" dirty="0" err="1"/>
              <a:t>colour</a:t>
            </a:r>
            <a:r>
              <a:rPr lang="en-US" dirty="0"/>
              <a:t> here</a:t>
            </a:r>
          </a:p>
          <a:p>
            <a:endParaRPr lang="en-US" dirty="0"/>
          </a:p>
          <a:p>
            <a:r>
              <a:rPr lang="en-US" dirty="0">
                <a:hlinkClick r:id="rId2"/>
              </a:rPr>
              <a:t>https://seaborn.pydata.org/tutorial/color_palettes.html</a:t>
            </a:r>
            <a:endParaRPr lang="en-US" dirty="0"/>
          </a:p>
          <a:p>
            <a:endParaRPr lang="en-US" dirty="0"/>
          </a:p>
          <a:p>
            <a:r>
              <a:rPr lang="en-US" dirty="0"/>
              <a:t>Review and add in</a:t>
            </a:r>
          </a:p>
        </p:txBody>
      </p:sp>
    </p:spTree>
    <p:extLst>
      <p:ext uri="{BB962C8B-B14F-4D97-AF65-F5344CB8AC3E}">
        <p14:creationId xmlns:p14="http://schemas.microsoft.com/office/powerpoint/2010/main" val="1275600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7AB8D5-86CB-7BC6-3BA0-AE48A52275A0}"/>
              </a:ext>
            </a:extLst>
          </p:cNvPr>
          <p:cNvSpPr txBox="1"/>
          <p:nvPr/>
        </p:nvSpPr>
        <p:spPr>
          <a:xfrm>
            <a:off x="543842" y="53521"/>
            <a:ext cx="2662908" cy="523220"/>
          </a:xfrm>
          <a:prstGeom prst="rect">
            <a:avLst/>
          </a:prstGeom>
          <a:noFill/>
        </p:spPr>
        <p:txBody>
          <a:bodyPr wrap="none" rtlCol="0">
            <a:spAutoFit/>
          </a:bodyPr>
          <a:lstStyle/>
          <a:p>
            <a:r>
              <a:rPr lang="en-US" sz="2800" b="1" dirty="0" err="1"/>
              <a:t>Colour</a:t>
            </a:r>
            <a:r>
              <a:rPr lang="en-US" sz="2800" b="1" dirty="0"/>
              <a:t> blindness</a:t>
            </a:r>
          </a:p>
        </p:txBody>
      </p:sp>
      <p:sp>
        <p:nvSpPr>
          <p:cNvPr id="5" name="TextBox 4">
            <a:extLst>
              <a:ext uri="{FF2B5EF4-FFF2-40B4-BE49-F238E27FC236}">
                <a16:creationId xmlns:a16="http://schemas.microsoft.com/office/drawing/2014/main" id="{E01FDFBA-4750-4939-222D-48D77D5BA76F}"/>
              </a:ext>
            </a:extLst>
          </p:cNvPr>
          <p:cNvSpPr txBox="1"/>
          <p:nvPr/>
        </p:nvSpPr>
        <p:spPr>
          <a:xfrm>
            <a:off x="3503995" y="84165"/>
            <a:ext cx="2625975" cy="369332"/>
          </a:xfrm>
          <a:prstGeom prst="rect">
            <a:avLst/>
          </a:prstGeom>
          <a:noFill/>
        </p:spPr>
        <p:txBody>
          <a:bodyPr wrap="none" rtlCol="0">
            <a:spAutoFit/>
          </a:bodyPr>
          <a:lstStyle/>
          <a:p>
            <a:r>
              <a:rPr lang="en-US" dirty="0"/>
              <a:t>1/12 Men , 1/200 Women</a:t>
            </a:r>
          </a:p>
        </p:txBody>
      </p:sp>
      <p:pic>
        <p:nvPicPr>
          <p:cNvPr id="1026" name="Picture 2">
            <a:extLst>
              <a:ext uri="{FF2B5EF4-FFF2-40B4-BE49-F238E27FC236}">
                <a16:creationId xmlns:a16="http://schemas.microsoft.com/office/drawing/2014/main" id="{B6DE207C-8424-B26C-3092-FA547AF51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0" y="3915229"/>
            <a:ext cx="5778500" cy="2889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335C9C-8159-DB33-AE94-053AEAC5ADBD}"/>
              </a:ext>
            </a:extLst>
          </p:cNvPr>
          <p:cNvSpPr txBox="1"/>
          <p:nvPr/>
        </p:nvSpPr>
        <p:spPr>
          <a:xfrm>
            <a:off x="0" y="3496450"/>
            <a:ext cx="73785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t>
            </a:r>
            <a:r>
              <a:rPr lang="en-GB" sz="1800" b="0" i="0" kern="1200" dirty="0">
                <a:solidFill>
                  <a:schemeClr val="tx1"/>
                </a:solidFill>
                <a:effectLst/>
                <a:latin typeface="+mn-lt"/>
                <a:ea typeface="+mn-ea"/>
                <a:cs typeface="+mn-cs"/>
              </a:rPr>
              <a:t>ow a (horrible) multicoloured histogram appears with protanopia</a:t>
            </a:r>
          </a:p>
        </p:txBody>
      </p:sp>
      <p:pic>
        <p:nvPicPr>
          <p:cNvPr id="1028" name="Picture 4" descr="Color vision deficiency | AOA">
            <a:extLst>
              <a:ext uri="{FF2B5EF4-FFF2-40B4-BE49-F238E27FC236}">
                <a16:creationId xmlns:a16="http://schemas.microsoft.com/office/drawing/2014/main" id="{1931D37A-DE63-70AD-9B31-3D9824DE8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57" y="853514"/>
            <a:ext cx="4732326" cy="23661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15E7368-C69C-BB10-3B48-EF72CF04F662}"/>
              </a:ext>
            </a:extLst>
          </p:cNvPr>
          <p:cNvSpPr txBox="1"/>
          <p:nvPr/>
        </p:nvSpPr>
        <p:spPr>
          <a:xfrm>
            <a:off x="7202761" y="114850"/>
            <a:ext cx="6125226" cy="1477328"/>
          </a:xfrm>
          <a:prstGeom prst="rect">
            <a:avLst/>
          </a:prstGeom>
          <a:noFill/>
        </p:spPr>
        <p:txBody>
          <a:bodyPr wrap="square">
            <a:spAutoFit/>
          </a:bodyPr>
          <a:lstStyle/>
          <a:p>
            <a:r>
              <a:rPr lang="en-GB" i="0" dirty="0">
                <a:solidFill>
                  <a:srgbClr val="222222"/>
                </a:solidFill>
                <a:effectLst/>
              </a:rPr>
              <a:t>Protanopia – loss of red receptors</a:t>
            </a:r>
          </a:p>
          <a:p>
            <a:r>
              <a:rPr lang="en-GB" dirty="0"/>
              <a:t>Deuteranopia – loss of green receptors</a:t>
            </a:r>
          </a:p>
          <a:p>
            <a:r>
              <a:rPr lang="en-GB" dirty="0"/>
              <a:t>Tritanomaly – loss of S-cones, </a:t>
            </a:r>
          </a:p>
          <a:p>
            <a:r>
              <a:rPr lang="en-GB" dirty="0"/>
              <a:t>Tritanopia – loss of some S-cone function</a:t>
            </a:r>
            <a:endParaRPr lang="en-GB" i="0" dirty="0">
              <a:solidFill>
                <a:srgbClr val="222222"/>
              </a:solidFill>
              <a:effectLst/>
            </a:endParaRPr>
          </a:p>
          <a:p>
            <a:endParaRPr lang="en-US" dirty="0"/>
          </a:p>
        </p:txBody>
      </p:sp>
      <p:pic>
        <p:nvPicPr>
          <p:cNvPr id="1030" name="Picture 6" descr="Figure 2">
            <a:extLst>
              <a:ext uri="{FF2B5EF4-FFF2-40B4-BE49-F238E27FC236}">
                <a16:creationId xmlns:a16="http://schemas.microsoft.com/office/drawing/2014/main" id="{C9D4CA61-1FAB-ED68-8054-B9E070C0E6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532" y="4291690"/>
            <a:ext cx="5011823" cy="230459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ritanopia Color Spectrum">
            <a:extLst>
              <a:ext uri="{FF2B5EF4-FFF2-40B4-BE49-F238E27FC236}">
                <a16:creationId xmlns:a16="http://schemas.microsoft.com/office/drawing/2014/main" id="{61FF99D2-5604-3D5F-089D-C3B9576E0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9674" y="1499467"/>
            <a:ext cx="3493821" cy="19475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6B332C0-484F-B0E2-8C7D-9B41BA4B63BE}"/>
              </a:ext>
            </a:extLst>
          </p:cNvPr>
          <p:cNvSpPr txBox="1"/>
          <p:nvPr/>
        </p:nvSpPr>
        <p:spPr>
          <a:xfrm>
            <a:off x="7678454" y="3865782"/>
            <a:ext cx="3322897" cy="369332"/>
          </a:xfrm>
          <a:prstGeom prst="rect">
            <a:avLst/>
          </a:prstGeom>
          <a:noFill/>
        </p:spPr>
        <p:txBody>
          <a:bodyPr wrap="none" rtlCol="0">
            <a:spAutoFit/>
          </a:bodyPr>
          <a:lstStyle/>
          <a:p>
            <a:r>
              <a:rPr lang="en-US" dirty="0"/>
              <a:t>Protanopia/Deuteranopia </a:t>
            </a:r>
            <a:r>
              <a:rPr lang="en-US" dirty="0" err="1"/>
              <a:t>colours</a:t>
            </a:r>
            <a:endParaRPr lang="en-US" dirty="0"/>
          </a:p>
        </p:txBody>
      </p:sp>
      <p:sp>
        <p:nvSpPr>
          <p:cNvPr id="11" name="TextBox 10">
            <a:extLst>
              <a:ext uri="{FF2B5EF4-FFF2-40B4-BE49-F238E27FC236}">
                <a16:creationId xmlns:a16="http://schemas.microsoft.com/office/drawing/2014/main" id="{A3D09F07-1922-26B7-E4D0-549D286FF5F4}"/>
              </a:ext>
            </a:extLst>
          </p:cNvPr>
          <p:cNvSpPr txBox="1"/>
          <p:nvPr/>
        </p:nvSpPr>
        <p:spPr>
          <a:xfrm>
            <a:off x="10265374" y="2807552"/>
            <a:ext cx="1683666" cy="369332"/>
          </a:xfrm>
          <a:prstGeom prst="rect">
            <a:avLst/>
          </a:prstGeom>
          <a:noFill/>
        </p:spPr>
        <p:txBody>
          <a:bodyPr wrap="none" rtlCol="0">
            <a:spAutoFit/>
          </a:bodyPr>
          <a:lstStyle/>
          <a:p>
            <a:r>
              <a:rPr lang="en-US" dirty="0"/>
              <a:t>Rare – 1/10,000</a:t>
            </a:r>
          </a:p>
        </p:txBody>
      </p:sp>
    </p:spTree>
    <p:extLst>
      <p:ext uri="{BB962C8B-B14F-4D97-AF65-F5344CB8AC3E}">
        <p14:creationId xmlns:p14="http://schemas.microsoft.com/office/powerpoint/2010/main" val="415716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4FE98BD-571F-2247-34E4-2BB110D1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2288"/>
            <a:ext cx="12192000" cy="58134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08E15-CD9C-BD20-EB7D-92A863D0345D}"/>
              </a:ext>
            </a:extLst>
          </p:cNvPr>
          <p:cNvSpPr txBox="1"/>
          <p:nvPr/>
        </p:nvSpPr>
        <p:spPr>
          <a:xfrm>
            <a:off x="2548647" y="0"/>
            <a:ext cx="6796861" cy="523220"/>
          </a:xfrm>
          <a:prstGeom prst="rect">
            <a:avLst/>
          </a:prstGeom>
          <a:noFill/>
        </p:spPr>
        <p:txBody>
          <a:bodyPr wrap="none" rtlCol="0">
            <a:spAutoFit/>
          </a:bodyPr>
          <a:lstStyle/>
          <a:p>
            <a:r>
              <a:rPr lang="en-US" sz="2800" b="1" dirty="0"/>
              <a:t>Combining maps and data to dramatic effect</a:t>
            </a:r>
          </a:p>
        </p:txBody>
      </p:sp>
    </p:spTree>
    <p:extLst>
      <p:ext uri="{BB962C8B-B14F-4D97-AF65-F5344CB8AC3E}">
        <p14:creationId xmlns:p14="http://schemas.microsoft.com/office/powerpoint/2010/main" val="2066955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29B037DD-988F-D61C-E393-689E92C80E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835" y="0"/>
            <a:ext cx="6894042" cy="6894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919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A2413EF-B12D-EE69-B745-5A10152ECD7D}"/>
              </a:ext>
            </a:extLst>
          </p:cNvPr>
          <p:cNvSpPr txBox="1"/>
          <p:nvPr/>
        </p:nvSpPr>
        <p:spPr>
          <a:xfrm>
            <a:off x="4086862" y="275558"/>
            <a:ext cx="5857461" cy="369332"/>
          </a:xfrm>
          <a:prstGeom prst="rect">
            <a:avLst/>
          </a:prstGeom>
          <a:noFill/>
        </p:spPr>
        <p:txBody>
          <a:bodyPr wrap="square" rtlCol="0">
            <a:spAutoFit/>
          </a:bodyPr>
          <a:lstStyle/>
          <a:p>
            <a:r>
              <a:rPr lang="en-US" b="1" dirty="0"/>
              <a:t>Why people  hate pie charts</a:t>
            </a:r>
          </a:p>
        </p:txBody>
      </p:sp>
      <p:sp>
        <p:nvSpPr>
          <p:cNvPr id="6" name="TextBox 5">
            <a:extLst>
              <a:ext uri="{FF2B5EF4-FFF2-40B4-BE49-F238E27FC236}">
                <a16:creationId xmlns:a16="http://schemas.microsoft.com/office/drawing/2014/main" id="{2406E386-EE86-D09F-B1B5-076CE58BA805}"/>
              </a:ext>
            </a:extLst>
          </p:cNvPr>
          <p:cNvSpPr txBox="1"/>
          <p:nvPr/>
        </p:nvSpPr>
        <p:spPr>
          <a:xfrm>
            <a:off x="172830" y="1018689"/>
            <a:ext cx="6096000" cy="923330"/>
          </a:xfrm>
          <a:prstGeom prst="rect">
            <a:avLst/>
          </a:prstGeom>
          <a:noFill/>
        </p:spPr>
        <p:txBody>
          <a:bodyPr wrap="square">
            <a:spAutoFit/>
          </a:bodyPr>
          <a:lstStyle/>
          <a:p>
            <a:r>
              <a:rPr lang="en-GB" b="0" i="0" dirty="0">
                <a:solidFill>
                  <a:srgbClr val="555555"/>
                </a:solidFill>
                <a:effectLst/>
                <a:cs typeface="Arial" panose="020B0604020202020204" pitchFamily="34" charset="0"/>
              </a:rPr>
              <a:t>People are bad at estimating proportions from pie charts.</a:t>
            </a:r>
          </a:p>
          <a:p>
            <a:r>
              <a:rPr lang="en-GB" dirty="0">
                <a:solidFill>
                  <a:srgbClr val="555555"/>
                </a:solidFill>
                <a:cs typeface="Arial" panose="020B0604020202020204" pitchFamily="34" charset="0"/>
              </a:rPr>
              <a:t>Subtle differences are difficult to see</a:t>
            </a:r>
          </a:p>
          <a:p>
            <a:r>
              <a:rPr lang="en-GB" dirty="0">
                <a:solidFill>
                  <a:srgbClr val="555555"/>
                </a:solidFill>
                <a:cs typeface="Arial" panose="020B0604020202020204" pitchFamily="34" charset="0"/>
              </a:rPr>
              <a:t>More than 5 or 6 categories makes interpreting even trickier</a:t>
            </a:r>
            <a:endParaRPr lang="en-US" dirty="0">
              <a:cs typeface="Arial" panose="020B0604020202020204" pitchFamily="34" charset="0"/>
            </a:endParaRPr>
          </a:p>
        </p:txBody>
      </p:sp>
      <p:pic>
        <p:nvPicPr>
          <p:cNvPr id="8" name="Picture 7">
            <a:extLst>
              <a:ext uri="{FF2B5EF4-FFF2-40B4-BE49-F238E27FC236}">
                <a16:creationId xmlns:a16="http://schemas.microsoft.com/office/drawing/2014/main" id="{EC7137C2-F8B3-DB88-24E2-B0E0871F6B7B}"/>
              </a:ext>
            </a:extLst>
          </p:cNvPr>
          <p:cNvPicPr>
            <a:picLocks noChangeAspect="1"/>
          </p:cNvPicPr>
          <p:nvPr/>
        </p:nvPicPr>
        <p:blipFill>
          <a:blip r:embed="rId3"/>
          <a:stretch>
            <a:fillRect/>
          </a:stretch>
        </p:blipFill>
        <p:spPr>
          <a:xfrm>
            <a:off x="407609" y="2431493"/>
            <a:ext cx="4942717" cy="3520036"/>
          </a:xfrm>
          <a:prstGeom prst="rect">
            <a:avLst/>
          </a:prstGeom>
        </p:spPr>
      </p:pic>
      <p:pic>
        <p:nvPicPr>
          <p:cNvPr id="22530" name="Picture 2">
            <a:extLst>
              <a:ext uri="{FF2B5EF4-FFF2-40B4-BE49-F238E27FC236}">
                <a16:creationId xmlns:a16="http://schemas.microsoft.com/office/drawing/2014/main" id="{CC1653EF-E010-942C-8A46-C20EF022E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4881" y="2299209"/>
            <a:ext cx="4942717" cy="3859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BB3200F-FED7-DF25-655B-3B8B4D58F33B}"/>
              </a:ext>
            </a:extLst>
          </p:cNvPr>
          <p:cNvSpPr txBox="1"/>
          <p:nvPr/>
        </p:nvSpPr>
        <p:spPr>
          <a:xfrm>
            <a:off x="7559246" y="6158334"/>
            <a:ext cx="6098058" cy="369332"/>
          </a:xfrm>
          <a:prstGeom prst="rect">
            <a:avLst/>
          </a:prstGeom>
          <a:noFill/>
        </p:spPr>
        <p:txBody>
          <a:bodyPr wrap="square">
            <a:spAutoFit/>
          </a:bodyPr>
          <a:lstStyle/>
          <a:p>
            <a:r>
              <a:rPr lang="en-GB" b="0" i="0" dirty="0">
                <a:solidFill>
                  <a:srgbClr val="757575"/>
                </a:solidFill>
                <a:effectLst/>
                <a:latin typeface="sohne"/>
              </a:rPr>
              <a:t> Jamaica exports in 2017.</a:t>
            </a:r>
            <a:endParaRPr lang="en-US" dirty="0"/>
          </a:p>
        </p:txBody>
      </p:sp>
      <p:sp>
        <p:nvSpPr>
          <p:cNvPr id="11" name="TextBox 10">
            <a:extLst>
              <a:ext uri="{FF2B5EF4-FFF2-40B4-BE49-F238E27FC236}">
                <a16:creationId xmlns:a16="http://schemas.microsoft.com/office/drawing/2014/main" id="{2C5A32EA-7786-6D27-7A76-C09FC12FE710}"/>
              </a:ext>
            </a:extLst>
          </p:cNvPr>
          <p:cNvSpPr txBox="1"/>
          <p:nvPr/>
        </p:nvSpPr>
        <p:spPr>
          <a:xfrm>
            <a:off x="7015592" y="1480354"/>
            <a:ext cx="4432122" cy="646331"/>
          </a:xfrm>
          <a:prstGeom prst="rect">
            <a:avLst/>
          </a:prstGeom>
          <a:noFill/>
        </p:spPr>
        <p:txBody>
          <a:bodyPr wrap="square">
            <a:spAutoFit/>
          </a:bodyPr>
          <a:lstStyle/>
          <a:p>
            <a:r>
              <a:rPr lang="en-GB" b="0" i="0" dirty="0" err="1">
                <a:solidFill>
                  <a:srgbClr val="555555"/>
                </a:solidFill>
                <a:effectLst/>
                <a:cs typeface="Arial" panose="020B0604020202020204" pitchFamily="34" charset="0"/>
              </a:rPr>
              <a:t>Treemaps</a:t>
            </a:r>
            <a:r>
              <a:rPr lang="en-GB" b="0" i="0" dirty="0">
                <a:solidFill>
                  <a:srgbClr val="555555"/>
                </a:solidFill>
                <a:effectLst/>
                <a:cs typeface="Arial" panose="020B0604020202020204" pitchFamily="34" charset="0"/>
              </a:rPr>
              <a:t> are usually better at presenting ratios</a:t>
            </a:r>
            <a:endParaRPr lang="en-US" dirty="0">
              <a:cs typeface="Arial" panose="020B0604020202020204" pitchFamily="34" charset="0"/>
            </a:endParaRPr>
          </a:p>
        </p:txBody>
      </p:sp>
    </p:spTree>
    <p:extLst>
      <p:ext uri="{BB962C8B-B14F-4D97-AF65-F5344CB8AC3E}">
        <p14:creationId xmlns:p14="http://schemas.microsoft.com/office/powerpoint/2010/main" val="34515595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Pipelines">
            <a:extLst>
              <a:ext uri="{FF2B5EF4-FFF2-40B4-BE49-F238E27FC236}">
                <a16:creationId xmlns:a16="http://schemas.microsoft.com/office/drawing/2014/main" id="{5DBE37D2-21E7-C3E0-91D0-8E19A0F77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9059" cy="683481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E519F2A4-F5AC-E746-9721-72251D35A2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9059" y="486187"/>
            <a:ext cx="9522941" cy="6348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1C1A14-7937-F391-8638-8D8613642EC0}"/>
              </a:ext>
            </a:extLst>
          </p:cNvPr>
          <p:cNvSpPr txBox="1"/>
          <p:nvPr/>
        </p:nvSpPr>
        <p:spPr>
          <a:xfrm>
            <a:off x="4955060" y="23186"/>
            <a:ext cx="3889142" cy="400110"/>
          </a:xfrm>
          <a:prstGeom prst="rect">
            <a:avLst/>
          </a:prstGeom>
          <a:noFill/>
        </p:spPr>
        <p:txBody>
          <a:bodyPr wrap="none" rtlCol="0">
            <a:spAutoFit/>
          </a:bodyPr>
          <a:lstStyle/>
          <a:p>
            <a:r>
              <a:rPr lang="en-US" sz="2000" b="1" dirty="0"/>
              <a:t>Showing a range of numbers - </a:t>
            </a:r>
            <a:r>
              <a:rPr lang="en-US" sz="2000" b="1" dirty="0" err="1"/>
              <a:t>xkcd</a:t>
            </a:r>
            <a:endParaRPr lang="en-US" sz="2000" b="1" dirty="0"/>
          </a:p>
        </p:txBody>
      </p:sp>
    </p:spTree>
    <p:extLst>
      <p:ext uri="{BB962C8B-B14F-4D97-AF65-F5344CB8AC3E}">
        <p14:creationId xmlns:p14="http://schemas.microsoft.com/office/powerpoint/2010/main" val="2546436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A6DEED-B94D-9DAE-2083-5C186F3180F2}"/>
              </a:ext>
            </a:extLst>
          </p:cNvPr>
          <p:cNvSpPr txBox="1"/>
          <p:nvPr/>
        </p:nvSpPr>
        <p:spPr>
          <a:xfrm>
            <a:off x="198601" y="3428999"/>
            <a:ext cx="5096523" cy="1754326"/>
          </a:xfrm>
          <a:prstGeom prst="rect">
            <a:avLst/>
          </a:prstGeom>
          <a:noFill/>
        </p:spPr>
        <p:txBody>
          <a:bodyPr wrap="none" rtlCol="0">
            <a:spAutoFit/>
          </a:bodyPr>
          <a:lstStyle/>
          <a:p>
            <a:r>
              <a:rPr lang="en-US" dirty="0"/>
              <a:t>Table</a:t>
            </a:r>
          </a:p>
          <a:p>
            <a:r>
              <a:rPr lang="en-US" dirty="0"/>
              <a:t>Scatter plot (control vs infected)</a:t>
            </a:r>
          </a:p>
          <a:p>
            <a:r>
              <a:rPr lang="en-US" dirty="0"/>
              <a:t>Scatterplot with size as parameter</a:t>
            </a:r>
          </a:p>
          <a:p>
            <a:r>
              <a:rPr lang="en-US" dirty="0"/>
              <a:t>Scatterplot with size and </a:t>
            </a:r>
            <a:r>
              <a:rPr lang="en-US" dirty="0" err="1"/>
              <a:t>colour</a:t>
            </a:r>
            <a:r>
              <a:rPr lang="en-US" dirty="0"/>
              <a:t> as parameter</a:t>
            </a:r>
          </a:p>
          <a:p>
            <a:r>
              <a:rPr lang="en-US" dirty="0"/>
              <a:t>Scatterplot with size, </a:t>
            </a:r>
            <a:r>
              <a:rPr lang="en-US" dirty="0" err="1"/>
              <a:t>colour</a:t>
            </a:r>
            <a:r>
              <a:rPr lang="en-US" dirty="0"/>
              <a:t> and shape as parameter</a:t>
            </a:r>
          </a:p>
          <a:p>
            <a:endParaRPr lang="en-US" dirty="0"/>
          </a:p>
        </p:txBody>
      </p:sp>
      <p:sp>
        <p:nvSpPr>
          <p:cNvPr id="5" name="TextBox 4">
            <a:extLst>
              <a:ext uri="{FF2B5EF4-FFF2-40B4-BE49-F238E27FC236}">
                <a16:creationId xmlns:a16="http://schemas.microsoft.com/office/drawing/2014/main" id="{A05581E5-F89E-1132-3BB2-6B3253D5D6AB}"/>
              </a:ext>
            </a:extLst>
          </p:cNvPr>
          <p:cNvSpPr txBox="1"/>
          <p:nvPr/>
        </p:nvSpPr>
        <p:spPr>
          <a:xfrm>
            <a:off x="3770334" y="212942"/>
            <a:ext cx="3197798" cy="369332"/>
          </a:xfrm>
          <a:prstGeom prst="rect">
            <a:avLst/>
          </a:prstGeom>
          <a:noFill/>
        </p:spPr>
        <p:txBody>
          <a:bodyPr wrap="none" rtlCol="0">
            <a:spAutoFit/>
          </a:bodyPr>
          <a:lstStyle/>
          <a:p>
            <a:r>
              <a:rPr lang="en-US" b="1" dirty="0"/>
              <a:t>Increasing </a:t>
            </a:r>
            <a:r>
              <a:rPr lang="en-US" b="1" dirty="0" err="1"/>
              <a:t>information:ink</a:t>
            </a:r>
            <a:r>
              <a:rPr lang="en-US" b="1" dirty="0"/>
              <a:t> ratio</a:t>
            </a:r>
          </a:p>
        </p:txBody>
      </p:sp>
      <p:pic>
        <p:nvPicPr>
          <p:cNvPr id="7" name="Picture 6">
            <a:extLst>
              <a:ext uri="{FF2B5EF4-FFF2-40B4-BE49-F238E27FC236}">
                <a16:creationId xmlns:a16="http://schemas.microsoft.com/office/drawing/2014/main" id="{F43C1D62-6ED6-4F2B-21F4-5C29E056465A}"/>
              </a:ext>
            </a:extLst>
          </p:cNvPr>
          <p:cNvPicPr>
            <a:picLocks noChangeAspect="1"/>
          </p:cNvPicPr>
          <p:nvPr/>
        </p:nvPicPr>
        <p:blipFill>
          <a:blip r:embed="rId2"/>
          <a:stretch>
            <a:fillRect/>
          </a:stretch>
        </p:blipFill>
        <p:spPr>
          <a:xfrm>
            <a:off x="198601" y="921977"/>
            <a:ext cx="6227494" cy="2167319"/>
          </a:xfrm>
          <a:prstGeom prst="rect">
            <a:avLst/>
          </a:prstGeom>
        </p:spPr>
      </p:pic>
    </p:spTree>
    <p:extLst>
      <p:ext uri="{BB962C8B-B14F-4D97-AF65-F5344CB8AC3E}">
        <p14:creationId xmlns:p14="http://schemas.microsoft.com/office/powerpoint/2010/main" val="3987180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A8552C-895C-C84C-388E-E5EE31654ABA}"/>
              </a:ext>
            </a:extLst>
          </p:cNvPr>
          <p:cNvPicPr>
            <a:picLocks noChangeAspect="1"/>
          </p:cNvPicPr>
          <p:nvPr/>
        </p:nvPicPr>
        <p:blipFill>
          <a:blip r:embed="rId2"/>
          <a:stretch>
            <a:fillRect/>
          </a:stretch>
        </p:blipFill>
        <p:spPr>
          <a:xfrm>
            <a:off x="186530" y="0"/>
            <a:ext cx="3149794" cy="3215611"/>
          </a:xfrm>
          <a:prstGeom prst="rect">
            <a:avLst/>
          </a:prstGeom>
        </p:spPr>
      </p:pic>
      <p:sp>
        <p:nvSpPr>
          <p:cNvPr id="6" name="TextBox 5">
            <a:extLst>
              <a:ext uri="{FF2B5EF4-FFF2-40B4-BE49-F238E27FC236}">
                <a16:creationId xmlns:a16="http://schemas.microsoft.com/office/drawing/2014/main" id="{B6B260F9-4D48-4E66-0C33-D9826F632BC0}"/>
              </a:ext>
            </a:extLst>
          </p:cNvPr>
          <p:cNvSpPr txBox="1"/>
          <p:nvPr/>
        </p:nvSpPr>
        <p:spPr>
          <a:xfrm>
            <a:off x="2239202" y="680547"/>
            <a:ext cx="3630258" cy="646331"/>
          </a:xfrm>
          <a:prstGeom prst="rect">
            <a:avLst/>
          </a:prstGeom>
          <a:noFill/>
        </p:spPr>
        <p:txBody>
          <a:bodyPr wrap="square" rtlCol="0">
            <a:spAutoFit/>
          </a:bodyPr>
          <a:lstStyle/>
          <a:p>
            <a:r>
              <a:rPr lang="en-US" sz="1200" dirty="0"/>
              <a:t>Not starting at Zero</a:t>
            </a:r>
          </a:p>
          <a:p>
            <a:r>
              <a:rPr lang="en-US" sz="1200" dirty="0"/>
              <a:t>Why the different shades – no information there</a:t>
            </a:r>
          </a:p>
          <a:p>
            <a:r>
              <a:rPr lang="en-US" sz="1200" dirty="0"/>
              <a:t>Increase in both Y and X axis with size - misleading.</a:t>
            </a:r>
          </a:p>
        </p:txBody>
      </p:sp>
      <p:pic>
        <p:nvPicPr>
          <p:cNvPr id="7" name="Picture 5" descr="http://junkcharts.typepad.com/.a/6a00d8341e992c53ef01676875077e970b-pi">
            <a:extLst>
              <a:ext uri="{FF2B5EF4-FFF2-40B4-BE49-F238E27FC236}">
                <a16:creationId xmlns:a16="http://schemas.microsoft.com/office/drawing/2014/main" id="{2CA38401-9332-16A7-BFE3-1D1D963ACF8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6530" y="3642390"/>
            <a:ext cx="3728348" cy="31028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AC861-6F41-A529-7E85-752216AC043F}"/>
              </a:ext>
            </a:extLst>
          </p:cNvPr>
          <p:cNvSpPr txBox="1"/>
          <p:nvPr/>
        </p:nvSpPr>
        <p:spPr>
          <a:xfrm>
            <a:off x="1677559" y="4732132"/>
            <a:ext cx="3630258" cy="461665"/>
          </a:xfrm>
          <a:prstGeom prst="rect">
            <a:avLst/>
          </a:prstGeom>
          <a:noFill/>
        </p:spPr>
        <p:txBody>
          <a:bodyPr wrap="square" rtlCol="0">
            <a:spAutoFit/>
          </a:bodyPr>
          <a:lstStyle/>
          <a:p>
            <a:r>
              <a:rPr lang="en-US" sz="1200" dirty="0"/>
              <a:t>Unreadable.  </a:t>
            </a:r>
          </a:p>
          <a:p>
            <a:r>
              <a:rPr lang="en-US" sz="1200" dirty="0"/>
              <a:t>Not clear what point is being made</a:t>
            </a:r>
          </a:p>
        </p:txBody>
      </p:sp>
      <p:pic>
        <p:nvPicPr>
          <p:cNvPr id="9" name="Picture 2">
            <a:extLst>
              <a:ext uri="{FF2B5EF4-FFF2-40B4-BE49-F238E27FC236}">
                <a16:creationId xmlns:a16="http://schemas.microsoft.com/office/drawing/2014/main" id="{F6A5E75B-A59D-AB7C-047B-619D316AC8F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01071" y="3429000"/>
            <a:ext cx="5906118" cy="3153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8E88312-B207-4033-1282-C278E6156056}"/>
              </a:ext>
            </a:extLst>
          </p:cNvPr>
          <p:cNvSpPr txBox="1"/>
          <p:nvPr/>
        </p:nvSpPr>
        <p:spPr>
          <a:xfrm>
            <a:off x="6322542" y="218882"/>
            <a:ext cx="2844048" cy="461665"/>
          </a:xfrm>
          <a:prstGeom prst="rect">
            <a:avLst/>
          </a:prstGeom>
          <a:noFill/>
        </p:spPr>
        <p:txBody>
          <a:bodyPr wrap="none" rtlCol="0">
            <a:spAutoFit/>
          </a:bodyPr>
          <a:lstStyle/>
          <a:p>
            <a:r>
              <a:rPr lang="en-US" sz="2400" b="1" dirty="0"/>
              <a:t>Some horrible charts</a:t>
            </a:r>
          </a:p>
        </p:txBody>
      </p:sp>
    </p:spTree>
    <p:extLst>
      <p:ext uri="{BB962C8B-B14F-4D97-AF65-F5344CB8AC3E}">
        <p14:creationId xmlns:p14="http://schemas.microsoft.com/office/powerpoint/2010/main" val="2371813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CF1D8-023A-4DC2-2B74-CABCADFFF989}"/>
              </a:ext>
            </a:extLst>
          </p:cNvPr>
          <p:cNvSpPr txBox="1"/>
          <p:nvPr/>
        </p:nvSpPr>
        <p:spPr>
          <a:xfrm>
            <a:off x="4191989" y="118754"/>
            <a:ext cx="3517822" cy="461665"/>
          </a:xfrm>
          <a:prstGeom prst="rect">
            <a:avLst/>
          </a:prstGeom>
          <a:noFill/>
        </p:spPr>
        <p:txBody>
          <a:bodyPr wrap="none" rtlCol="0">
            <a:spAutoFit/>
          </a:bodyPr>
          <a:lstStyle/>
          <a:p>
            <a:r>
              <a:rPr lang="en-US" sz="2400" b="1" dirty="0"/>
              <a:t>Exploring data with charts</a:t>
            </a:r>
          </a:p>
        </p:txBody>
      </p:sp>
      <p:sp>
        <p:nvSpPr>
          <p:cNvPr id="5" name="TextBox 4">
            <a:extLst>
              <a:ext uri="{FF2B5EF4-FFF2-40B4-BE49-F238E27FC236}">
                <a16:creationId xmlns:a16="http://schemas.microsoft.com/office/drawing/2014/main" id="{161BD850-91E5-7A95-9FA3-4C890A2F357F}"/>
              </a:ext>
            </a:extLst>
          </p:cNvPr>
          <p:cNvSpPr txBox="1"/>
          <p:nvPr/>
        </p:nvSpPr>
        <p:spPr>
          <a:xfrm>
            <a:off x="653143" y="2742522"/>
            <a:ext cx="9553064" cy="1754326"/>
          </a:xfrm>
          <a:prstGeom prst="rect">
            <a:avLst/>
          </a:prstGeom>
          <a:noFill/>
        </p:spPr>
        <p:txBody>
          <a:bodyPr wrap="none" rtlCol="0">
            <a:spAutoFit/>
          </a:bodyPr>
          <a:lstStyle/>
          <a:p>
            <a:r>
              <a:rPr lang="en-US" dirty="0"/>
              <a:t>Plot everything by everything - scatter plots, heat maps</a:t>
            </a:r>
          </a:p>
          <a:p>
            <a:endParaRPr lang="en-US" dirty="0"/>
          </a:p>
          <a:p>
            <a:r>
              <a:rPr lang="en-US" dirty="0"/>
              <a:t>Group in different ways and compare patterns – Box/violin/swarm plots</a:t>
            </a:r>
          </a:p>
          <a:p>
            <a:endParaRPr lang="en-US" dirty="0"/>
          </a:p>
          <a:p>
            <a:r>
              <a:rPr lang="en-US" dirty="0"/>
              <a:t>Examine the shape of the distribution of variations, which are normal?  Which are skewed and why?</a:t>
            </a:r>
          </a:p>
          <a:p>
            <a:endParaRPr lang="en-US" dirty="0"/>
          </a:p>
        </p:txBody>
      </p:sp>
      <p:sp>
        <p:nvSpPr>
          <p:cNvPr id="6" name="TextBox 5">
            <a:extLst>
              <a:ext uri="{FF2B5EF4-FFF2-40B4-BE49-F238E27FC236}">
                <a16:creationId xmlns:a16="http://schemas.microsoft.com/office/drawing/2014/main" id="{504BF7EE-11A0-3648-5928-FE4943BC32BF}"/>
              </a:ext>
            </a:extLst>
          </p:cNvPr>
          <p:cNvSpPr txBox="1"/>
          <p:nvPr/>
        </p:nvSpPr>
        <p:spPr>
          <a:xfrm>
            <a:off x="2625093" y="5183902"/>
            <a:ext cx="6149632" cy="369332"/>
          </a:xfrm>
          <a:prstGeom prst="rect">
            <a:avLst/>
          </a:prstGeom>
          <a:noFill/>
        </p:spPr>
        <p:txBody>
          <a:bodyPr wrap="none" rtlCol="0">
            <a:spAutoFit/>
          </a:bodyPr>
          <a:lstStyle/>
          <a:p>
            <a:r>
              <a:rPr lang="en-US" dirty="0"/>
              <a:t>Identify outliers and clusters and consider what makes them so.</a:t>
            </a:r>
          </a:p>
        </p:txBody>
      </p:sp>
      <p:sp>
        <p:nvSpPr>
          <p:cNvPr id="7" name="TextBox 6">
            <a:extLst>
              <a:ext uri="{FF2B5EF4-FFF2-40B4-BE49-F238E27FC236}">
                <a16:creationId xmlns:a16="http://schemas.microsoft.com/office/drawing/2014/main" id="{26651D15-EB2E-B508-5498-D605DA126BBD}"/>
              </a:ext>
            </a:extLst>
          </p:cNvPr>
          <p:cNvSpPr txBox="1"/>
          <p:nvPr/>
        </p:nvSpPr>
        <p:spPr>
          <a:xfrm>
            <a:off x="653143" y="1132138"/>
            <a:ext cx="3943900" cy="923330"/>
          </a:xfrm>
          <a:prstGeom prst="rect">
            <a:avLst/>
          </a:prstGeom>
          <a:noFill/>
        </p:spPr>
        <p:txBody>
          <a:bodyPr wrap="none" rtlCol="0">
            <a:spAutoFit/>
          </a:bodyPr>
          <a:lstStyle/>
          <a:p>
            <a:r>
              <a:rPr lang="en-US" dirty="0"/>
              <a:t>Check size and shape of data. </a:t>
            </a:r>
            <a:r>
              <a:rPr lang="en-US" dirty="0" err="1"/>
              <a:t>df.shape</a:t>
            </a:r>
            <a:r>
              <a:rPr lang="en-US" dirty="0"/>
              <a:t>()</a:t>
            </a:r>
          </a:p>
          <a:p>
            <a:r>
              <a:rPr lang="en-US" dirty="0"/>
              <a:t>Check Data types – </a:t>
            </a:r>
            <a:r>
              <a:rPr lang="en-US" dirty="0" err="1"/>
              <a:t>df.types</a:t>
            </a:r>
            <a:r>
              <a:rPr lang="en-US" dirty="0"/>
              <a:t>()</a:t>
            </a:r>
          </a:p>
          <a:p>
            <a:r>
              <a:rPr lang="en-US" dirty="0"/>
              <a:t>Check basic metrics – </a:t>
            </a:r>
            <a:r>
              <a:rPr lang="en-US" dirty="0" err="1"/>
              <a:t>df</a:t>
            </a:r>
            <a:r>
              <a:rPr lang="en-US" dirty="0"/>
              <a:t>.</a:t>
            </a:r>
            <a:r>
              <a:rPr lang="en-GB" dirty="0"/>
              <a:t>describe()</a:t>
            </a:r>
            <a:endParaRPr lang="en-US" dirty="0"/>
          </a:p>
        </p:txBody>
      </p:sp>
    </p:spTree>
    <p:extLst>
      <p:ext uri="{BB962C8B-B14F-4D97-AF65-F5344CB8AC3E}">
        <p14:creationId xmlns:p14="http://schemas.microsoft.com/office/powerpoint/2010/main" val="2746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678141F6-4FB0-EC57-464B-17FF233CC7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11" y="1210962"/>
            <a:ext cx="7802478" cy="4923996"/>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3A1846F6-52B0-5066-909A-A33E6D9478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200" y="0"/>
            <a:ext cx="4114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21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33787AC-3F47-8F3D-9180-049358F023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74" y="145774"/>
            <a:ext cx="73152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00BEDED-8FFA-3851-1F57-486A0F171616}"/>
              </a:ext>
            </a:extLst>
          </p:cNvPr>
          <p:cNvPicPr>
            <a:picLocks noChangeAspect="1"/>
          </p:cNvPicPr>
          <p:nvPr/>
        </p:nvPicPr>
        <p:blipFill>
          <a:blip r:embed="rId4"/>
          <a:stretch>
            <a:fillRect/>
          </a:stretch>
        </p:blipFill>
        <p:spPr>
          <a:xfrm>
            <a:off x="7881454" y="1722781"/>
            <a:ext cx="3911278" cy="2708689"/>
          </a:xfrm>
          <a:prstGeom prst="rect">
            <a:avLst/>
          </a:prstGeom>
        </p:spPr>
      </p:pic>
      <p:cxnSp>
        <p:nvCxnSpPr>
          <p:cNvPr id="7" name="Straight Arrow Connector 6">
            <a:extLst>
              <a:ext uri="{FF2B5EF4-FFF2-40B4-BE49-F238E27FC236}">
                <a16:creationId xmlns:a16="http://schemas.microsoft.com/office/drawing/2014/main" id="{41D433E9-615E-32E5-EA22-46C00BB0C97A}"/>
              </a:ext>
            </a:extLst>
          </p:cNvPr>
          <p:cNvCxnSpPr/>
          <p:nvPr/>
        </p:nvCxnSpPr>
        <p:spPr>
          <a:xfrm flipH="1">
            <a:off x="4333461" y="2849217"/>
            <a:ext cx="3547993" cy="725557"/>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CCC72080-7238-6664-DE97-C9C859B93C1F}"/>
              </a:ext>
            </a:extLst>
          </p:cNvPr>
          <p:cNvSpPr txBox="1"/>
          <p:nvPr/>
        </p:nvSpPr>
        <p:spPr>
          <a:xfrm>
            <a:off x="7663506" y="374733"/>
            <a:ext cx="4382720" cy="954107"/>
          </a:xfrm>
          <a:prstGeom prst="rect">
            <a:avLst/>
          </a:prstGeom>
          <a:noFill/>
        </p:spPr>
        <p:txBody>
          <a:bodyPr wrap="square" rtlCol="0">
            <a:spAutoFit/>
          </a:bodyPr>
          <a:lstStyle/>
          <a:p>
            <a:pPr algn="ctr"/>
            <a:r>
              <a:rPr lang="en-US" sz="2800" b="1" dirty="0"/>
              <a:t>Spatial data and bar charts</a:t>
            </a:r>
          </a:p>
          <a:p>
            <a:pPr algn="ctr"/>
            <a:r>
              <a:rPr lang="en-US" sz="2800" b="1" dirty="0"/>
              <a:t>to locate cholera source</a:t>
            </a:r>
          </a:p>
        </p:txBody>
      </p:sp>
    </p:spTree>
    <p:extLst>
      <p:ext uri="{BB962C8B-B14F-4D97-AF65-F5344CB8AC3E}">
        <p14:creationId xmlns:p14="http://schemas.microsoft.com/office/powerpoint/2010/main" val="181120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29B43256-B0B5-3009-8D99-582C4C535F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0" y="1114628"/>
            <a:ext cx="10160000" cy="556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7178EF-EA36-9C87-BFE5-A64A7B7E5A94}"/>
              </a:ext>
            </a:extLst>
          </p:cNvPr>
          <p:cNvSpPr txBox="1"/>
          <p:nvPr/>
        </p:nvSpPr>
        <p:spPr>
          <a:xfrm>
            <a:off x="3294912" y="94258"/>
            <a:ext cx="5602175" cy="954107"/>
          </a:xfrm>
          <a:prstGeom prst="rect">
            <a:avLst/>
          </a:prstGeom>
          <a:noFill/>
        </p:spPr>
        <p:txBody>
          <a:bodyPr wrap="none" rtlCol="0">
            <a:spAutoFit/>
          </a:bodyPr>
          <a:lstStyle/>
          <a:p>
            <a:pPr algn="ctr"/>
            <a:r>
              <a:rPr lang="en-US" sz="2800" b="1" dirty="0"/>
              <a:t>Exploding pie charts to make a point</a:t>
            </a:r>
          </a:p>
          <a:p>
            <a:pPr algn="ctr"/>
            <a:r>
              <a:rPr lang="en-US" sz="2800" dirty="0"/>
              <a:t>(preventable diseases in blue)</a:t>
            </a:r>
          </a:p>
        </p:txBody>
      </p:sp>
    </p:spTree>
    <p:extLst>
      <p:ext uri="{BB962C8B-B14F-4D97-AF65-F5344CB8AC3E}">
        <p14:creationId xmlns:p14="http://schemas.microsoft.com/office/powerpoint/2010/main" val="19937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AE1F1878-70E3-2058-49F9-68EE4E08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346" y="604910"/>
            <a:ext cx="8605308" cy="608427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84DAFA-402F-1318-72EF-B29BA3D153C6}"/>
              </a:ext>
            </a:extLst>
          </p:cNvPr>
          <p:cNvSpPr txBox="1"/>
          <p:nvPr/>
        </p:nvSpPr>
        <p:spPr>
          <a:xfrm>
            <a:off x="3549982" y="0"/>
            <a:ext cx="5092035" cy="523220"/>
          </a:xfrm>
          <a:prstGeom prst="rect">
            <a:avLst/>
          </a:prstGeom>
          <a:noFill/>
        </p:spPr>
        <p:txBody>
          <a:bodyPr wrap="none" rtlCol="0">
            <a:spAutoFit/>
          </a:bodyPr>
          <a:lstStyle/>
          <a:p>
            <a:pPr algn="ctr"/>
            <a:r>
              <a:rPr lang="en-US" sz="2800" b="1" dirty="0"/>
              <a:t>Interactive graphs – Hans </a:t>
            </a:r>
            <a:r>
              <a:rPr lang="en-US" sz="2800" b="1" dirty="0" err="1"/>
              <a:t>Rosling</a:t>
            </a:r>
            <a:endParaRPr lang="en-US" sz="2800" dirty="0"/>
          </a:p>
        </p:txBody>
      </p:sp>
    </p:spTree>
    <p:extLst>
      <p:ext uri="{BB962C8B-B14F-4D97-AF65-F5344CB8AC3E}">
        <p14:creationId xmlns:p14="http://schemas.microsoft.com/office/powerpoint/2010/main" val="330533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4158E0-CE9E-7AA2-001C-857C36B2051B}"/>
              </a:ext>
            </a:extLst>
          </p:cNvPr>
          <p:cNvSpPr txBox="1"/>
          <p:nvPr/>
        </p:nvSpPr>
        <p:spPr>
          <a:xfrm>
            <a:off x="1411254" y="1419843"/>
            <a:ext cx="6096000" cy="1938992"/>
          </a:xfrm>
          <a:prstGeom prst="rect">
            <a:avLst/>
          </a:prstGeom>
          <a:noFill/>
        </p:spPr>
        <p:txBody>
          <a:bodyPr wrap="square">
            <a:spAutoFit/>
          </a:bodyPr>
          <a:lstStyle/>
          <a:p>
            <a:r>
              <a:rPr lang="en-US" sz="2400" dirty="0"/>
              <a:t>Tell the truth</a:t>
            </a:r>
          </a:p>
          <a:p>
            <a:r>
              <a:rPr lang="en-US" sz="2400" dirty="0"/>
              <a:t>Tailor presentation to the audience</a:t>
            </a:r>
          </a:p>
          <a:p>
            <a:r>
              <a:rPr lang="en-US" sz="2400" dirty="0"/>
              <a:t>Choose the right graph</a:t>
            </a:r>
          </a:p>
          <a:p>
            <a:r>
              <a:rPr lang="en-US" sz="2400" dirty="0" err="1"/>
              <a:t>Emphasise</a:t>
            </a:r>
            <a:r>
              <a:rPr lang="en-US" sz="2400" dirty="0"/>
              <a:t> important points</a:t>
            </a:r>
          </a:p>
          <a:p>
            <a:r>
              <a:rPr lang="en-US" sz="2400" dirty="0"/>
              <a:t>Form follows function</a:t>
            </a:r>
          </a:p>
        </p:txBody>
      </p:sp>
      <p:sp>
        <p:nvSpPr>
          <p:cNvPr id="9" name="TextBox 8">
            <a:extLst>
              <a:ext uri="{FF2B5EF4-FFF2-40B4-BE49-F238E27FC236}">
                <a16:creationId xmlns:a16="http://schemas.microsoft.com/office/drawing/2014/main" id="{7082BA64-73D0-B6BF-DBBA-37FCFF837BE9}"/>
              </a:ext>
            </a:extLst>
          </p:cNvPr>
          <p:cNvSpPr txBox="1"/>
          <p:nvPr/>
        </p:nvSpPr>
        <p:spPr>
          <a:xfrm>
            <a:off x="127000" y="3547027"/>
            <a:ext cx="6879590" cy="2308324"/>
          </a:xfrm>
          <a:prstGeom prst="rect">
            <a:avLst/>
          </a:prstGeom>
          <a:noFill/>
        </p:spPr>
        <p:txBody>
          <a:bodyPr wrap="square">
            <a:spAutoFit/>
          </a:bodyPr>
          <a:lstStyle/>
          <a:p>
            <a:r>
              <a:rPr lang="en-GB" b="0" i="0" dirty="0">
                <a:solidFill>
                  <a:srgbClr val="202122"/>
                </a:solidFill>
                <a:effectLst/>
                <a:latin typeface="Arial" panose="020B0604020202020204" pitchFamily="34" charset="0"/>
              </a:rPr>
              <a:t>Aim for data-rich illustrations that present all available data</a:t>
            </a:r>
          </a:p>
          <a:p>
            <a:endParaRPr lang="en-US" dirty="0"/>
          </a:p>
          <a:p>
            <a:r>
              <a:rPr lang="en-US" dirty="0"/>
              <a:t>The right chart enhances information, the wrong one conceals insights.</a:t>
            </a:r>
          </a:p>
          <a:p>
            <a:endParaRPr lang="en-US" dirty="0"/>
          </a:p>
          <a:p>
            <a:r>
              <a:rPr lang="en-US" dirty="0"/>
              <a:t>Omit the insignificant to highlight the essential.</a:t>
            </a:r>
          </a:p>
          <a:p>
            <a:endParaRPr lang="en-US" dirty="0"/>
          </a:p>
          <a:p>
            <a:r>
              <a:rPr lang="en-US" dirty="0"/>
              <a:t>Everything on the chart should be there for a reason and essential to conveying the story.</a:t>
            </a:r>
          </a:p>
        </p:txBody>
      </p:sp>
      <p:sp>
        <p:nvSpPr>
          <p:cNvPr id="10" name="TextBox 9">
            <a:extLst>
              <a:ext uri="{FF2B5EF4-FFF2-40B4-BE49-F238E27FC236}">
                <a16:creationId xmlns:a16="http://schemas.microsoft.com/office/drawing/2014/main" id="{63D5693F-11D3-F1D6-503D-66D630F31ABA}"/>
              </a:ext>
            </a:extLst>
          </p:cNvPr>
          <p:cNvSpPr txBox="1"/>
          <p:nvPr/>
        </p:nvSpPr>
        <p:spPr>
          <a:xfrm>
            <a:off x="127000" y="111214"/>
            <a:ext cx="8451166" cy="954107"/>
          </a:xfrm>
          <a:prstGeom prst="rect">
            <a:avLst/>
          </a:prstGeom>
          <a:noFill/>
        </p:spPr>
        <p:txBody>
          <a:bodyPr wrap="square">
            <a:spAutoFit/>
          </a:bodyPr>
          <a:lstStyle/>
          <a:p>
            <a:r>
              <a:rPr lang="en-US" sz="2800" dirty="0"/>
              <a:t>“There are two goals when presenting data: convey your story and establish credibility.” — </a:t>
            </a:r>
            <a:r>
              <a:rPr lang="en-US" sz="2800" b="1" dirty="0"/>
              <a:t>Edward Tufte</a:t>
            </a:r>
          </a:p>
        </p:txBody>
      </p:sp>
      <p:pic>
        <p:nvPicPr>
          <p:cNvPr id="15362" name="Picture 2" descr="Edward Tufte: Courses">
            <a:extLst>
              <a:ext uri="{FF2B5EF4-FFF2-40B4-BE49-F238E27FC236}">
                <a16:creationId xmlns:a16="http://schemas.microsoft.com/office/drawing/2014/main" id="{950A5E83-A98C-E93E-8E7C-FDC33EB4D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776" y="3499165"/>
            <a:ext cx="5359326" cy="324762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dward Tufte">
            <a:extLst>
              <a:ext uri="{FF2B5EF4-FFF2-40B4-BE49-F238E27FC236}">
                <a16:creationId xmlns:a16="http://schemas.microsoft.com/office/drawing/2014/main" id="{AB47DACF-AB09-FD3F-1EC6-B491358AD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4776" y="442043"/>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902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C4DAE5-F633-9BED-E615-7EE5CB60E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9950" y="1311812"/>
            <a:ext cx="5125329" cy="384399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C43DC2-3F94-6BD8-3179-A7DB14E6D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25" y="4047589"/>
            <a:ext cx="4215617" cy="28104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03C4373-16D4-7902-D2EE-FAFD133F6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525" y="723662"/>
            <a:ext cx="4440701" cy="30548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C12F55-45C5-BE6B-D3B0-CB44D27AF3CD}"/>
              </a:ext>
            </a:extLst>
          </p:cNvPr>
          <p:cNvSpPr txBox="1"/>
          <p:nvPr/>
        </p:nvSpPr>
        <p:spPr>
          <a:xfrm>
            <a:off x="3249039" y="113528"/>
            <a:ext cx="5067413" cy="523220"/>
          </a:xfrm>
          <a:prstGeom prst="rect">
            <a:avLst/>
          </a:prstGeom>
          <a:noFill/>
        </p:spPr>
        <p:txBody>
          <a:bodyPr wrap="none" rtlCol="0">
            <a:spAutoFit/>
          </a:bodyPr>
          <a:lstStyle/>
          <a:p>
            <a:r>
              <a:rPr lang="en-US" sz="2800" b="1" dirty="0" err="1"/>
              <a:t>Emphasising</a:t>
            </a:r>
            <a:r>
              <a:rPr lang="en-US" sz="2800" b="1" dirty="0"/>
              <a:t> the story using data</a:t>
            </a:r>
          </a:p>
        </p:txBody>
      </p:sp>
    </p:spTree>
    <p:extLst>
      <p:ext uri="{BB962C8B-B14F-4D97-AF65-F5344CB8AC3E}">
        <p14:creationId xmlns:p14="http://schemas.microsoft.com/office/powerpoint/2010/main" val="1994459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5696</TotalTime>
  <Words>2355</Words>
  <Application>Microsoft Macintosh PowerPoint</Application>
  <PresentationFormat>Widescreen</PresentationFormat>
  <Paragraphs>191</Paragraphs>
  <Slides>35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NexusSans</vt:lpstr>
      <vt:lpstr>sohne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Kidner</dc:creator>
  <cp:lastModifiedBy>Catherine Kidner</cp:lastModifiedBy>
  <cp:revision>1</cp:revision>
  <dcterms:created xsi:type="dcterms:W3CDTF">2022-08-05T10:24:13Z</dcterms:created>
  <dcterms:modified xsi:type="dcterms:W3CDTF">2022-10-21T11:29:13Z</dcterms:modified>
</cp:coreProperties>
</file>